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7"/>
  </p:notesMasterIdLst>
  <p:handoutMasterIdLst>
    <p:handoutMasterId r:id="rId18"/>
  </p:handoutMasterIdLst>
  <p:sldIdLst>
    <p:sldId id="572" r:id="rId2"/>
    <p:sldId id="587" r:id="rId3"/>
    <p:sldId id="588" r:id="rId4"/>
    <p:sldId id="573" r:id="rId5"/>
    <p:sldId id="575" r:id="rId6"/>
    <p:sldId id="576" r:id="rId7"/>
    <p:sldId id="581" r:id="rId8"/>
    <p:sldId id="578" r:id="rId9"/>
    <p:sldId id="583" r:id="rId10"/>
    <p:sldId id="582" r:id="rId11"/>
    <p:sldId id="580" r:id="rId12"/>
    <p:sldId id="584" r:id="rId13"/>
    <p:sldId id="585" r:id="rId14"/>
    <p:sldId id="586" r:id="rId15"/>
    <p:sldId id="534" r:id="rId1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941" autoAdjust="0"/>
    <p:restoredTop sz="96581" autoAdjust="0"/>
  </p:normalViewPr>
  <p:slideViewPr>
    <p:cSldViewPr>
      <p:cViewPr varScale="1">
        <p:scale>
          <a:sx n="116" d="100"/>
          <a:sy n="116" d="100"/>
        </p:scale>
        <p:origin x="108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p:scale>
          <a:sx n="75" d="100"/>
          <a:sy n="75" d="100"/>
        </p:scale>
        <p:origin x="-750"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No</a:t>
            </a:r>
            <a:r>
              <a:rPr lang="en-US" baseline="0" dirty="0" smtClean="0"/>
              <a:t> Storage – What is Produced is Consumed Immediately</a:t>
            </a:r>
            <a:endParaRPr lang="en-GB"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Sheet1!$A$2</c:f>
              <c:strCache>
                <c:ptCount val="1"/>
                <c:pt idx="0">
                  <c:v>Produced</c:v>
                </c:pt>
              </c:strCache>
            </c:strRef>
          </c:tx>
          <c:spPr>
            <a:solidFill>
              <a:schemeClr val="accent1"/>
            </a:solidFill>
            <a:ln>
              <a:noFill/>
            </a:ln>
            <a:effectLst/>
          </c:spPr>
          <c:invertIfNegative val="0"/>
          <c:cat>
            <c:strRef>
              <c:f>Sheet1!$B$1:$N$1</c:f>
              <c:strCache>
                <c:ptCount val="13"/>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strCache>
            </c:strRef>
          </c:cat>
          <c:val>
            <c:numRef>
              <c:f>Sheet1!$B$2:$N$2</c:f>
              <c:numCache>
                <c:formatCode>General</c:formatCode>
                <c:ptCount val="13"/>
                <c:pt idx="0">
                  <c:v>0</c:v>
                </c:pt>
                <c:pt idx="1">
                  <c:v>0</c:v>
                </c:pt>
                <c:pt idx="2">
                  <c:v>0.56999999999999995</c:v>
                </c:pt>
                <c:pt idx="3">
                  <c:v>1.1000000000000001</c:v>
                </c:pt>
                <c:pt idx="4">
                  <c:v>1.3</c:v>
                </c:pt>
                <c:pt idx="5">
                  <c:v>1.5</c:v>
                </c:pt>
                <c:pt idx="6">
                  <c:v>1.5</c:v>
                </c:pt>
                <c:pt idx="7">
                  <c:v>1.5</c:v>
                </c:pt>
                <c:pt idx="8">
                  <c:v>1.3</c:v>
                </c:pt>
                <c:pt idx="9">
                  <c:v>1</c:v>
                </c:pt>
                <c:pt idx="10">
                  <c:v>0.53</c:v>
                </c:pt>
                <c:pt idx="11">
                  <c:v>0</c:v>
                </c:pt>
                <c:pt idx="12">
                  <c:v>0</c:v>
                </c:pt>
              </c:numCache>
            </c:numRef>
          </c:val>
        </c:ser>
        <c:ser>
          <c:idx val="1"/>
          <c:order val="1"/>
          <c:tx>
            <c:strRef>
              <c:f>Sheet1!$A$3</c:f>
              <c:strCache>
                <c:ptCount val="1"/>
                <c:pt idx="0">
                  <c:v>Consumed</c:v>
                </c:pt>
              </c:strCache>
            </c:strRef>
          </c:tx>
          <c:spPr>
            <a:solidFill>
              <a:schemeClr val="accent2"/>
            </a:solidFill>
            <a:ln>
              <a:noFill/>
            </a:ln>
            <a:effectLst/>
          </c:spPr>
          <c:invertIfNegative val="0"/>
          <c:cat>
            <c:strRef>
              <c:f>Sheet1!$B$1:$N$1</c:f>
              <c:strCache>
                <c:ptCount val="13"/>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strCache>
            </c:strRef>
          </c:cat>
          <c:val>
            <c:numRef>
              <c:f>Sheet1!$B$3:$N$3</c:f>
              <c:numCache>
                <c:formatCode>General</c:formatCode>
                <c:ptCount val="13"/>
                <c:pt idx="0">
                  <c:v>0</c:v>
                </c:pt>
                <c:pt idx="1">
                  <c:v>0</c:v>
                </c:pt>
                <c:pt idx="2">
                  <c:v>0.56999999999999995</c:v>
                </c:pt>
                <c:pt idx="3">
                  <c:v>1.1000000000000001</c:v>
                </c:pt>
                <c:pt idx="4">
                  <c:v>1.3</c:v>
                </c:pt>
                <c:pt idx="5">
                  <c:v>1.5</c:v>
                </c:pt>
                <c:pt idx="6">
                  <c:v>1.5</c:v>
                </c:pt>
                <c:pt idx="7">
                  <c:v>1.5</c:v>
                </c:pt>
                <c:pt idx="8">
                  <c:v>1.3</c:v>
                </c:pt>
                <c:pt idx="9">
                  <c:v>1</c:v>
                </c:pt>
                <c:pt idx="10">
                  <c:v>0.53</c:v>
                </c:pt>
                <c:pt idx="11">
                  <c:v>0</c:v>
                </c:pt>
                <c:pt idx="12">
                  <c:v>0</c:v>
                </c:pt>
              </c:numCache>
            </c:numRef>
          </c:val>
        </c:ser>
        <c:dLbls>
          <c:showLegendKey val="0"/>
          <c:showVal val="0"/>
          <c:showCatName val="0"/>
          <c:showSerName val="0"/>
          <c:showPercent val="0"/>
          <c:showBubbleSize val="0"/>
        </c:dLbls>
        <c:gapWidth val="150"/>
        <c:axId val="178431600"/>
        <c:axId val="178432160"/>
      </c:barChart>
      <c:catAx>
        <c:axId val="17843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78432160"/>
        <c:crosses val="autoZero"/>
        <c:auto val="1"/>
        <c:lblAlgn val="ctr"/>
        <c:lblOffset val="100"/>
        <c:noMultiLvlLbl val="0"/>
      </c:catAx>
      <c:valAx>
        <c:axId val="178432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784316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dirty="0" smtClean="0"/>
              <a:t>10m3 Storage – 1 m3/</a:t>
            </a:r>
            <a:r>
              <a:rPr lang="en-US" baseline="0" dirty="0" err="1" smtClean="0"/>
              <a:t>hr</a:t>
            </a:r>
            <a:r>
              <a:rPr lang="en-US" baseline="0" dirty="0" smtClean="0"/>
              <a:t> available from 8am per </a:t>
            </a:r>
            <a:r>
              <a:rPr lang="en-US" baseline="0" dirty="0" err="1" smtClean="0"/>
              <a:t>hr</a:t>
            </a:r>
            <a:r>
              <a:rPr lang="en-US" baseline="0" dirty="0" smtClean="0"/>
              <a:t> till 11pm</a:t>
            </a:r>
            <a:endParaRPr lang="en-GB"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Sheet1!$A$2</c:f>
              <c:strCache>
                <c:ptCount val="1"/>
                <c:pt idx="0">
                  <c:v>Produced</c:v>
                </c:pt>
              </c:strCache>
            </c:strRef>
          </c:tx>
          <c:spPr>
            <a:solidFill>
              <a:schemeClr val="accent1"/>
            </a:solidFill>
            <a:ln>
              <a:noFill/>
            </a:ln>
            <a:effectLst/>
          </c:spPr>
          <c:invertIfNegative val="0"/>
          <c:cat>
            <c:strRef>
              <c:f>Sheet1!$B$1:$S$1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Sheet1!$B$2:$S$2</c:f>
              <c:numCache>
                <c:formatCode>General</c:formatCode>
                <c:ptCount val="18"/>
                <c:pt idx="0">
                  <c:v>0</c:v>
                </c:pt>
                <c:pt idx="1">
                  <c:v>0.48</c:v>
                </c:pt>
                <c:pt idx="2">
                  <c:v>1.5</c:v>
                </c:pt>
                <c:pt idx="3">
                  <c:v>1.8</c:v>
                </c:pt>
                <c:pt idx="4">
                  <c:v>1.8</c:v>
                </c:pt>
                <c:pt idx="5">
                  <c:v>1.8</c:v>
                </c:pt>
                <c:pt idx="6">
                  <c:v>1.8</c:v>
                </c:pt>
                <c:pt idx="7">
                  <c:v>1.8</c:v>
                </c:pt>
                <c:pt idx="8">
                  <c:v>1.8</c:v>
                </c:pt>
                <c:pt idx="9">
                  <c:v>1.8</c:v>
                </c:pt>
                <c:pt idx="10">
                  <c:v>1.4</c:v>
                </c:pt>
                <c:pt idx="11">
                  <c:v>0.44</c:v>
                </c:pt>
                <c:pt idx="12">
                  <c:v>0</c:v>
                </c:pt>
                <c:pt idx="13">
                  <c:v>0</c:v>
                </c:pt>
                <c:pt idx="14">
                  <c:v>0</c:v>
                </c:pt>
                <c:pt idx="15">
                  <c:v>0</c:v>
                </c:pt>
                <c:pt idx="16">
                  <c:v>0</c:v>
                </c:pt>
                <c:pt idx="17">
                  <c:v>0</c:v>
                </c:pt>
              </c:numCache>
            </c:numRef>
          </c:val>
        </c:ser>
        <c:ser>
          <c:idx val="1"/>
          <c:order val="1"/>
          <c:tx>
            <c:strRef>
              <c:f>Sheet1!$A$3</c:f>
              <c:strCache>
                <c:ptCount val="1"/>
                <c:pt idx="0">
                  <c:v>Consumed</c:v>
                </c:pt>
              </c:strCache>
            </c:strRef>
          </c:tx>
          <c:spPr>
            <a:solidFill>
              <a:schemeClr val="accent2"/>
            </a:solidFill>
            <a:ln>
              <a:noFill/>
            </a:ln>
            <a:effectLst/>
          </c:spPr>
          <c:invertIfNegative val="0"/>
          <c:cat>
            <c:strRef>
              <c:f>Sheet1!$B$1:$S$1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Sheet1!$B$3:$S$3</c:f>
              <c:numCache>
                <c:formatCode>General</c:formatCode>
                <c:ptCount val="18"/>
                <c:pt idx="0">
                  <c:v>0</c:v>
                </c:pt>
                <c:pt idx="1">
                  <c:v>0.48</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0.94</c:v>
                </c:pt>
              </c:numCache>
            </c:numRef>
          </c:val>
        </c:ser>
        <c:ser>
          <c:idx val="2"/>
          <c:order val="2"/>
          <c:tx>
            <c:strRef>
              <c:f>Sheet1!$A$4</c:f>
              <c:strCache>
                <c:ptCount val="1"/>
                <c:pt idx="0">
                  <c:v>Storage Tank</c:v>
                </c:pt>
              </c:strCache>
            </c:strRef>
          </c:tx>
          <c:spPr>
            <a:solidFill>
              <a:schemeClr val="accent3"/>
            </a:solidFill>
            <a:ln>
              <a:noFill/>
            </a:ln>
            <a:effectLst/>
          </c:spPr>
          <c:invertIfNegative val="0"/>
          <c:cat>
            <c:strRef>
              <c:f>Sheet1!$B$1:$S$1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Sheet1!$B$4:$S$4</c:f>
              <c:numCache>
                <c:formatCode>General</c:formatCode>
                <c:ptCount val="18"/>
                <c:pt idx="0">
                  <c:v>0</c:v>
                </c:pt>
                <c:pt idx="1">
                  <c:v>0</c:v>
                </c:pt>
                <c:pt idx="2">
                  <c:v>0.5</c:v>
                </c:pt>
                <c:pt idx="3">
                  <c:v>1.3</c:v>
                </c:pt>
                <c:pt idx="4">
                  <c:v>2.1</c:v>
                </c:pt>
                <c:pt idx="5">
                  <c:v>2.9000000000000004</c:v>
                </c:pt>
                <c:pt idx="6">
                  <c:v>3.7</c:v>
                </c:pt>
                <c:pt idx="7">
                  <c:v>4.5</c:v>
                </c:pt>
                <c:pt idx="8">
                  <c:v>5.3</c:v>
                </c:pt>
                <c:pt idx="9">
                  <c:v>6.1</c:v>
                </c:pt>
                <c:pt idx="10">
                  <c:v>6.5</c:v>
                </c:pt>
                <c:pt idx="11">
                  <c:v>5.9399999999999995</c:v>
                </c:pt>
                <c:pt idx="12">
                  <c:v>4.9399999999999995</c:v>
                </c:pt>
                <c:pt idx="13">
                  <c:v>3.9399999999999995</c:v>
                </c:pt>
                <c:pt idx="14">
                  <c:v>2.9399999999999995</c:v>
                </c:pt>
                <c:pt idx="15">
                  <c:v>1.9399999999999995</c:v>
                </c:pt>
                <c:pt idx="16">
                  <c:v>0.9399999999999995</c:v>
                </c:pt>
                <c:pt idx="17">
                  <c:v>0</c:v>
                </c:pt>
              </c:numCache>
            </c:numRef>
          </c:val>
        </c:ser>
        <c:dLbls>
          <c:showLegendKey val="0"/>
          <c:showVal val="0"/>
          <c:showCatName val="0"/>
          <c:showSerName val="0"/>
          <c:showPercent val="0"/>
          <c:showBubbleSize val="0"/>
        </c:dLbls>
        <c:gapWidth val="150"/>
        <c:axId val="250665360"/>
        <c:axId val="250665920"/>
      </c:barChart>
      <c:catAx>
        <c:axId val="25066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50665920"/>
        <c:crosses val="autoZero"/>
        <c:auto val="1"/>
        <c:lblAlgn val="ctr"/>
        <c:lblOffset val="100"/>
        <c:noMultiLvlLbl val="0"/>
      </c:catAx>
      <c:valAx>
        <c:axId val="250665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506653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dirty="0" smtClean="0"/>
              <a:t>Battery Backup</a:t>
            </a:r>
            <a:endParaRPr lang="en-GB"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Sheet1!$A$2</c:f>
              <c:strCache>
                <c:ptCount val="1"/>
                <c:pt idx="0">
                  <c:v>Produced</c:v>
                </c:pt>
              </c:strCache>
            </c:strRef>
          </c:tx>
          <c:spPr>
            <a:solidFill>
              <a:schemeClr val="accent1"/>
            </a:solidFill>
            <a:ln>
              <a:noFill/>
            </a:ln>
            <a:effectLst/>
          </c:spPr>
          <c:invertIfNegative val="0"/>
          <c:cat>
            <c:strRef>
              <c:f>Sheet1!$B$1:$S$1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Sheet1!$B$2:$S$2</c:f>
              <c:numCache>
                <c:formatCode>General</c:formatCode>
                <c:ptCount val="18"/>
                <c:pt idx="0">
                  <c:v>0</c:v>
                </c:pt>
                <c:pt idx="1">
                  <c:v>0</c:v>
                </c:pt>
                <c:pt idx="2">
                  <c:v>0</c:v>
                </c:pt>
                <c:pt idx="3">
                  <c:v>1.3</c:v>
                </c:pt>
                <c:pt idx="4">
                  <c:v>1.3</c:v>
                </c:pt>
                <c:pt idx="5">
                  <c:v>1.3</c:v>
                </c:pt>
                <c:pt idx="6">
                  <c:v>1.3</c:v>
                </c:pt>
                <c:pt idx="7">
                  <c:v>1.3</c:v>
                </c:pt>
                <c:pt idx="8">
                  <c:v>1.3</c:v>
                </c:pt>
                <c:pt idx="9">
                  <c:v>1.3</c:v>
                </c:pt>
                <c:pt idx="10">
                  <c:v>1.3</c:v>
                </c:pt>
                <c:pt idx="11">
                  <c:v>1.3</c:v>
                </c:pt>
                <c:pt idx="12">
                  <c:v>1.3</c:v>
                </c:pt>
                <c:pt idx="13">
                  <c:v>1.3</c:v>
                </c:pt>
                <c:pt idx="14">
                  <c:v>1.3</c:v>
                </c:pt>
                <c:pt idx="15">
                  <c:v>0</c:v>
                </c:pt>
                <c:pt idx="16">
                  <c:v>0</c:v>
                </c:pt>
                <c:pt idx="17">
                  <c:v>0</c:v>
                </c:pt>
              </c:numCache>
            </c:numRef>
          </c:val>
        </c:ser>
        <c:ser>
          <c:idx val="1"/>
          <c:order val="1"/>
          <c:tx>
            <c:strRef>
              <c:f>Sheet1!$A$3</c:f>
              <c:strCache>
                <c:ptCount val="1"/>
                <c:pt idx="0">
                  <c:v>Consumed</c:v>
                </c:pt>
              </c:strCache>
            </c:strRef>
          </c:tx>
          <c:spPr>
            <a:solidFill>
              <a:schemeClr val="accent2"/>
            </a:solidFill>
            <a:ln>
              <a:noFill/>
            </a:ln>
            <a:effectLst/>
          </c:spPr>
          <c:invertIfNegative val="0"/>
          <c:cat>
            <c:strRef>
              <c:f>Sheet1!$B$1:$S$1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Sheet1!$B$3:$S$3</c:f>
              <c:numCache>
                <c:formatCode>General</c:formatCode>
                <c:ptCount val="18"/>
                <c:pt idx="0">
                  <c:v>0</c:v>
                </c:pt>
                <c:pt idx="1">
                  <c:v>0</c:v>
                </c:pt>
                <c:pt idx="2">
                  <c:v>0</c:v>
                </c:pt>
                <c:pt idx="3">
                  <c:v>1.3</c:v>
                </c:pt>
                <c:pt idx="4">
                  <c:v>1.3</c:v>
                </c:pt>
                <c:pt idx="5">
                  <c:v>1.3</c:v>
                </c:pt>
                <c:pt idx="6">
                  <c:v>1.3</c:v>
                </c:pt>
                <c:pt idx="7">
                  <c:v>1.3</c:v>
                </c:pt>
                <c:pt idx="8">
                  <c:v>1.3</c:v>
                </c:pt>
                <c:pt idx="9">
                  <c:v>1.3</c:v>
                </c:pt>
                <c:pt idx="10">
                  <c:v>1.3</c:v>
                </c:pt>
                <c:pt idx="11">
                  <c:v>1.3</c:v>
                </c:pt>
                <c:pt idx="12">
                  <c:v>1.3</c:v>
                </c:pt>
                <c:pt idx="13">
                  <c:v>1.3</c:v>
                </c:pt>
                <c:pt idx="14">
                  <c:v>1.3</c:v>
                </c:pt>
                <c:pt idx="15">
                  <c:v>0</c:v>
                </c:pt>
                <c:pt idx="16">
                  <c:v>0</c:v>
                </c:pt>
                <c:pt idx="17">
                  <c:v>0</c:v>
                </c:pt>
              </c:numCache>
            </c:numRef>
          </c:val>
        </c:ser>
        <c:dLbls>
          <c:showLegendKey val="0"/>
          <c:showVal val="0"/>
          <c:showCatName val="0"/>
          <c:showSerName val="0"/>
          <c:showPercent val="0"/>
          <c:showBubbleSize val="0"/>
        </c:dLbls>
        <c:gapWidth val="150"/>
        <c:axId val="250325824"/>
        <c:axId val="250326384"/>
      </c:barChart>
      <c:catAx>
        <c:axId val="250325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50326384"/>
        <c:crosses val="autoZero"/>
        <c:auto val="1"/>
        <c:lblAlgn val="ctr"/>
        <c:lblOffset val="100"/>
        <c:noMultiLvlLbl val="0"/>
      </c:catAx>
      <c:valAx>
        <c:axId val="250326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503258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921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922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922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A9157150-65A6-40A0-AD46-8EBF16867A68}" type="slidenum">
              <a:rPr lang="en-US"/>
              <a:pPr/>
              <a:t>‹Nr.›</a:t>
            </a:fld>
            <a:endParaRPr lang="en-US"/>
          </a:p>
        </p:txBody>
      </p:sp>
    </p:spTree>
    <p:extLst>
      <p:ext uri="{BB962C8B-B14F-4D97-AF65-F5344CB8AC3E}">
        <p14:creationId xmlns:p14="http://schemas.microsoft.com/office/powerpoint/2010/main" val="386422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21509" name="Rectangle 5"/>
          <p:cNvSpPr>
            <a:spLocks noGrp="1" noChangeArrowheads="1"/>
          </p:cNvSpPr>
          <p:nvPr>
            <p:ph type="body" sz="quarter" idx="3"/>
          </p:nvPr>
        </p:nvSpPr>
        <p:spPr bwMode="auto">
          <a:xfrm>
            <a:off x="935038" y="4414838"/>
            <a:ext cx="5140325" cy="418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3CBBF77F-7907-4E1D-9D16-FBCE0687F000}" type="slidenum">
              <a:rPr lang="en-US"/>
              <a:pPr/>
              <a:t>‹Nr.›</a:t>
            </a:fld>
            <a:endParaRPr lang="en-US"/>
          </a:p>
        </p:txBody>
      </p:sp>
    </p:spTree>
    <p:extLst>
      <p:ext uri="{BB962C8B-B14F-4D97-AF65-F5344CB8AC3E}">
        <p14:creationId xmlns:p14="http://schemas.microsoft.com/office/powerpoint/2010/main" val="22904079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auto">
              <a:spcBef>
                <a:spcPts val="0"/>
              </a:spcBef>
              <a:spcAft>
                <a:spcPts val="0"/>
              </a:spcAft>
              <a:defRPr/>
            </a:pPr>
            <a:r>
              <a:rPr lang="en-GB" dirty="0"/>
              <a:t>This module provides an understanding of  </a:t>
            </a:r>
            <a:r>
              <a:rPr lang="en-GB" dirty="0">
                <a:solidFill>
                  <a:srgbClr val="000000"/>
                </a:solidFill>
              </a:rPr>
              <a:t>how to select and configure a system for specific customer needs using the LORENTZ COMPASS software.</a:t>
            </a:r>
          </a:p>
          <a:p>
            <a:r>
              <a:rPr lang="en-GB" dirty="0" smtClean="0"/>
              <a:t>Introduction to COMPASS</a:t>
            </a:r>
          </a:p>
          <a:p>
            <a:r>
              <a:rPr lang="en-GB" dirty="0" smtClean="0"/>
              <a:t>Helping yourself</a:t>
            </a:r>
          </a:p>
          <a:p>
            <a:r>
              <a:rPr lang="en-GB" dirty="0" smtClean="0"/>
              <a:t>Key terms</a:t>
            </a:r>
          </a:p>
          <a:p>
            <a:r>
              <a:rPr lang="en-GB" dirty="0" smtClean="0"/>
              <a:t>COMPASS training</a:t>
            </a:r>
          </a:p>
          <a:p>
            <a:pPr lvl="1"/>
            <a:r>
              <a:rPr lang="en-GB" dirty="0" smtClean="0"/>
              <a:t>Screen layout and overview</a:t>
            </a:r>
          </a:p>
          <a:p>
            <a:pPr lvl="1"/>
            <a:r>
              <a:rPr lang="en-GB" dirty="0" smtClean="0"/>
              <a:t>Quick sizing</a:t>
            </a:r>
          </a:p>
          <a:p>
            <a:pPr lvl="1"/>
            <a:r>
              <a:rPr lang="en-GB" dirty="0" smtClean="0"/>
              <a:t>Pump datasheets and information</a:t>
            </a:r>
          </a:p>
          <a:p>
            <a:pPr lvl="1"/>
            <a:r>
              <a:rPr lang="en-GB" dirty="0" smtClean="0"/>
              <a:t>Saving projects and providing </a:t>
            </a:r>
            <a:r>
              <a:rPr lang="en-GB" dirty="0" err="1" smtClean="0"/>
              <a:t>pdf</a:t>
            </a:r>
            <a:r>
              <a:rPr lang="en-GB" dirty="0" smtClean="0"/>
              <a:t> outputs</a:t>
            </a:r>
          </a:p>
          <a:p>
            <a:pPr defTabSz="931774" fontAlgn="auto">
              <a:spcBef>
                <a:spcPts val="0"/>
              </a:spcBef>
              <a:spcAft>
                <a:spcPts val="0"/>
              </a:spcAft>
              <a:defRPr/>
            </a:pPr>
            <a:endParaRPr lang="en-GB"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0E1756C8-D763-4C7A-A7C9-FF5CDB16F6DE}" type="slidenum">
              <a:rPr lang="en-GB" smtClean="0"/>
              <a:t>1</a:t>
            </a:fld>
            <a:endParaRPr lang="en-GB" dirty="0"/>
          </a:p>
        </p:txBody>
      </p:sp>
    </p:spTree>
    <p:extLst>
      <p:ext uri="{BB962C8B-B14F-4D97-AF65-F5344CB8AC3E}">
        <p14:creationId xmlns:p14="http://schemas.microsoft.com/office/powerpoint/2010/main" val="2842817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BBF77F-7907-4E1D-9D16-FBCE0687F000}" type="slidenum">
              <a:rPr lang="en-US" smtClean="0"/>
              <a:pPr/>
              <a:t>15</a:t>
            </a:fld>
            <a:endParaRPr lang="en-US"/>
          </a:p>
        </p:txBody>
      </p:sp>
    </p:spTree>
    <p:extLst>
      <p:ext uri="{BB962C8B-B14F-4D97-AF65-F5344CB8AC3E}">
        <p14:creationId xmlns:p14="http://schemas.microsoft.com/office/powerpoint/2010/main" val="875369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E45A207-3D13-40A2-8826-9FBD5EEFD166}" type="datetime2">
              <a:rPr lang="en-US" smtClean="0"/>
              <a:t>Friday, June 17, 2016</a:t>
            </a:fld>
            <a:endParaRPr lang="en-US"/>
          </a:p>
        </p:txBody>
      </p:sp>
      <p:sp>
        <p:nvSpPr>
          <p:cNvPr id="5" name="Footer Placeholder 4"/>
          <p:cNvSpPr>
            <a:spLocks noGrp="1"/>
          </p:cNvSpPr>
          <p:nvPr>
            <p:ph type="ftr" sz="quarter" idx="11"/>
          </p:nvPr>
        </p:nvSpPr>
        <p:spPr/>
        <p:txBody>
          <a:bodyPr/>
          <a:lstStyle>
            <a:lvl1pPr>
              <a:defRPr/>
            </a:lvl1pPr>
          </a:lstStyle>
          <a:p>
            <a:r>
              <a:rPr lang="en-US"/>
              <a:t>MAS</a:t>
            </a:r>
          </a:p>
        </p:txBody>
      </p:sp>
      <p:sp>
        <p:nvSpPr>
          <p:cNvPr id="6" name="Slide Number Placeholder 5"/>
          <p:cNvSpPr>
            <a:spLocks noGrp="1"/>
          </p:cNvSpPr>
          <p:nvPr>
            <p:ph type="sldNum" sz="quarter" idx="12"/>
          </p:nvPr>
        </p:nvSpPr>
        <p:spPr/>
        <p:txBody>
          <a:bodyPr/>
          <a:lstStyle>
            <a:lvl1pPr>
              <a:defRPr/>
            </a:lvl1pPr>
          </a:lstStyle>
          <a:p>
            <a:fld id="{10AF9972-BDF9-4C4A-B8D6-68D2513FAB96}" type="slidenum">
              <a:rPr lang="en-US"/>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E42E15C-2F79-439E-803A-762A2A4A1420}" type="datetime2">
              <a:rPr lang="en-US" smtClean="0"/>
              <a:t>Friday, June 17, 2016</a:t>
            </a:fld>
            <a:endParaRPr lang="en-US"/>
          </a:p>
        </p:txBody>
      </p:sp>
      <p:sp>
        <p:nvSpPr>
          <p:cNvPr id="5" name="Footer Placeholder 4"/>
          <p:cNvSpPr>
            <a:spLocks noGrp="1"/>
          </p:cNvSpPr>
          <p:nvPr>
            <p:ph type="ftr" sz="quarter" idx="11"/>
          </p:nvPr>
        </p:nvSpPr>
        <p:spPr/>
        <p:txBody>
          <a:bodyPr/>
          <a:lstStyle>
            <a:lvl1pPr>
              <a:defRPr/>
            </a:lvl1pPr>
          </a:lstStyle>
          <a:p>
            <a:r>
              <a:rPr lang="en-US"/>
              <a:t>MAS</a:t>
            </a:r>
          </a:p>
        </p:txBody>
      </p:sp>
      <p:sp>
        <p:nvSpPr>
          <p:cNvPr id="6" name="Slide Number Placeholder 5"/>
          <p:cNvSpPr>
            <a:spLocks noGrp="1"/>
          </p:cNvSpPr>
          <p:nvPr>
            <p:ph type="sldNum" sz="quarter" idx="12"/>
          </p:nvPr>
        </p:nvSpPr>
        <p:spPr/>
        <p:txBody>
          <a:bodyPr/>
          <a:lstStyle>
            <a:lvl1pPr>
              <a:defRPr/>
            </a:lvl1pPr>
          </a:lstStyle>
          <a:p>
            <a:fld id="{13EBA8DA-9BDF-40EF-A7D8-B0E4E94E03E7}" type="slidenum">
              <a:rPr lang="en-US"/>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3B4124F-2E65-422B-8C55-125EF5802DEB}" type="datetime2">
              <a:rPr lang="en-US" smtClean="0"/>
              <a:t>Friday, June 17, 2016</a:t>
            </a:fld>
            <a:endParaRPr lang="en-US"/>
          </a:p>
        </p:txBody>
      </p:sp>
      <p:sp>
        <p:nvSpPr>
          <p:cNvPr id="5" name="Footer Placeholder 4"/>
          <p:cNvSpPr>
            <a:spLocks noGrp="1"/>
          </p:cNvSpPr>
          <p:nvPr>
            <p:ph type="ftr" sz="quarter" idx="11"/>
          </p:nvPr>
        </p:nvSpPr>
        <p:spPr/>
        <p:txBody>
          <a:bodyPr/>
          <a:lstStyle>
            <a:lvl1pPr>
              <a:defRPr/>
            </a:lvl1pPr>
          </a:lstStyle>
          <a:p>
            <a:r>
              <a:rPr lang="en-US"/>
              <a:t>MAS</a:t>
            </a:r>
          </a:p>
        </p:txBody>
      </p:sp>
      <p:sp>
        <p:nvSpPr>
          <p:cNvPr id="6" name="Slide Number Placeholder 5"/>
          <p:cNvSpPr>
            <a:spLocks noGrp="1"/>
          </p:cNvSpPr>
          <p:nvPr>
            <p:ph type="sldNum" sz="quarter" idx="12"/>
          </p:nvPr>
        </p:nvSpPr>
        <p:spPr/>
        <p:txBody>
          <a:bodyPr/>
          <a:lstStyle>
            <a:lvl1pPr>
              <a:defRPr/>
            </a:lvl1pPr>
          </a:lstStyle>
          <a:p>
            <a:fld id="{66FABDF6-7502-4A50-A442-08B72A79BD25}" type="slidenum">
              <a:rPr lang="en-US"/>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DB35EBF-5E4B-43E7-B36C-81A6052067F3}" type="datetime2">
              <a:rPr lang="en-US" smtClean="0"/>
              <a:t>Friday, June 17, 2016</a:t>
            </a:fld>
            <a:endParaRPr lang="en-US"/>
          </a:p>
        </p:txBody>
      </p:sp>
      <p:sp>
        <p:nvSpPr>
          <p:cNvPr id="5" name="Footer Placeholder 4"/>
          <p:cNvSpPr>
            <a:spLocks noGrp="1"/>
          </p:cNvSpPr>
          <p:nvPr>
            <p:ph type="ftr" sz="quarter" idx="11"/>
          </p:nvPr>
        </p:nvSpPr>
        <p:spPr/>
        <p:txBody>
          <a:bodyPr/>
          <a:lstStyle>
            <a:lvl1pPr>
              <a:defRPr/>
            </a:lvl1pPr>
          </a:lstStyle>
          <a:p>
            <a:r>
              <a:rPr lang="en-US"/>
              <a:t>MAS</a:t>
            </a:r>
          </a:p>
        </p:txBody>
      </p:sp>
      <p:sp>
        <p:nvSpPr>
          <p:cNvPr id="6" name="Slide Number Placeholder 5"/>
          <p:cNvSpPr>
            <a:spLocks noGrp="1"/>
          </p:cNvSpPr>
          <p:nvPr>
            <p:ph type="sldNum" sz="quarter" idx="12"/>
          </p:nvPr>
        </p:nvSpPr>
        <p:spPr/>
        <p:txBody>
          <a:bodyPr/>
          <a:lstStyle>
            <a:lvl1pPr>
              <a:defRPr/>
            </a:lvl1pPr>
          </a:lstStyle>
          <a:p>
            <a:fld id="{1E1151CB-FB55-4716-B9F1-041FE6398591}" type="slidenum">
              <a:rPr lang="en-US"/>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F15DDA5-61CB-4D21-9A99-733DEED9DF23}" type="datetime2">
              <a:rPr lang="en-US" smtClean="0"/>
              <a:t>Friday, June 17, 2016</a:t>
            </a:fld>
            <a:endParaRPr lang="en-US"/>
          </a:p>
        </p:txBody>
      </p:sp>
      <p:sp>
        <p:nvSpPr>
          <p:cNvPr id="5" name="Footer Placeholder 4"/>
          <p:cNvSpPr>
            <a:spLocks noGrp="1"/>
          </p:cNvSpPr>
          <p:nvPr>
            <p:ph type="ftr" sz="quarter" idx="11"/>
          </p:nvPr>
        </p:nvSpPr>
        <p:spPr/>
        <p:txBody>
          <a:bodyPr/>
          <a:lstStyle>
            <a:lvl1pPr>
              <a:defRPr/>
            </a:lvl1pPr>
          </a:lstStyle>
          <a:p>
            <a:r>
              <a:rPr lang="en-US"/>
              <a:t>MAS</a:t>
            </a:r>
          </a:p>
        </p:txBody>
      </p:sp>
      <p:sp>
        <p:nvSpPr>
          <p:cNvPr id="6" name="Slide Number Placeholder 5"/>
          <p:cNvSpPr>
            <a:spLocks noGrp="1"/>
          </p:cNvSpPr>
          <p:nvPr>
            <p:ph type="sldNum" sz="quarter" idx="12"/>
          </p:nvPr>
        </p:nvSpPr>
        <p:spPr/>
        <p:txBody>
          <a:bodyPr/>
          <a:lstStyle>
            <a:lvl1pPr>
              <a:defRPr/>
            </a:lvl1pPr>
          </a:lstStyle>
          <a:p>
            <a:fld id="{A8724652-F05F-4532-A4C0-D7F401C9FF2B}" type="slidenum">
              <a:rPr lang="en-US"/>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CCDF719-42F9-4E0C-A7D8-0207D849528C}" type="datetime2">
              <a:rPr lang="en-US" smtClean="0"/>
              <a:t>Friday, June 17, 2016</a:t>
            </a:fld>
            <a:endParaRPr lang="en-US"/>
          </a:p>
        </p:txBody>
      </p:sp>
      <p:sp>
        <p:nvSpPr>
          <p:cNvPr id="6" name="Footer Placeholder 5"/>
          <p:cNvSpPr>
            <a:spLocks noGrp="1"/>
          </p:cNvSpPr>
          <p:nvPr>
            <p:ph type="ftr" sz="quarter" idx="11"/>
          </p:nvPr>
        </p:nvSpPr>
        <p:spPr/>
        <p:txBody>
          <a:bodyPr/>
          <a:lstStyle>
            <a:lvl1pPr>
              <a:defRPr/>
            </a:lvl1pPr>
          </a:lstStyle>
          <a:p>
            <a:r>
              <a:rPr lang="en-US"/>
              <a:t>MAS</a:t>
            </a:r>
          </a:p>
        </p:txBody>
      </p:sp>
      <p:sp>
        <p:nvSpPr>
          <p:cNvPr id="7" name="Slide Number Placeholder 6"/>
          <p:cNvSpPr>
            <a:spLocks noGrp="1"/>
          </p:cNvSpPr>
          <p:nvPr>
            <p:ph type="sldNum" sz="quarter" idx="12"/>
          </p:nvPr>
        </p:nvSpPr>
        <p:spPr/>
        <p:txBody>
          <a:bodyPr/>
          <a:lstStyle>
            <a:lvl1pPr>
              <a:defRPr/>
            </a:lvl1pPr>
          </a:lstStyle>
          <a:p>
            <a:fld id="{9F1962C8-32F9-455A-9AB8-5E17E0128A2F}" type="slidenum">
              <a:rPr lang="en-US"/>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E6C8D13F-0874-4499-8829-55E812A3F126}" type="datetime2">
              <a:rPr lang="en-US" smtClean="0"/>
              <a:t>Friday, June 17, 2016</a:t>
            </a:fld>
            <a:endParaRPr lang="en-US"/>
          </a:p>
        </p:txBody>
      </p:sp>
      <p:sp>
        <p:nvSpPr>
          <p:cNvPr id="8" name="Footer Placeholder 7"/>
          <p:cNvSpPr>
            <a:spLocks noGrp="1"/>
          </p:cNvSpPr>
          <p:nvPr>
            <p:ph type="ftr" sz="quarter" idx="11"/>
          </p:nvPr>
        </p:nvSpPr>
        <p:spPr/>
        <p:txBody>
          <a:bodyPr/>
          <a:lstStyle>
            <a:lvl1pPr>
              <a:defRPr/>
            </a:lvl1pPr>
          </a:lstStyle>
          <a:p>
            <a:r>
              <a:rPr lang="en-US"/>
              <a:t>MAS</a:t>
            </a:r>
          </a:p>
        </p:txBody>
      </p:sp>
      <p:sp>
        <p:nvSpPr>
          <p:cNvPr id="9" name="Slide Number Placeholder 8"/>
          <p:cNvSpPr>
            <a:spLocks noGrp="1"/>
          </p:cNvSpPr>
          <p:nvPr>
            <p:ph type="sldNum" sz="quarter" idx="12"/>
          </p:nvPr>
        </p:nvSpPr>
        <p:spPr/>
        <p:txBody>
          <a:bodyPr/>
          <a:lstStyle>
            <a:lvl1pPr>
              <a:defRPr/>
            </a:lvl1pPr>
          </a:lstStyle>
          <a:p>
            <a:fld id="{A4359DCE-9B8E-40B3-BC5A-C26D8BF17C1B}" type="slidenum">
              <a:rPr lang="en-US"/>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7641046-984B-4965-B1A2-22DE06207443}" type="datetime2">
              <a:rPr lang="en-US" smtClean="0"/>
              <a:t>Friday, June 17, 2016</a:t>
            </a:fld>
            <a:endParaRPr lang="en-US"/>
          </a:p>
        </p:txBody>
      </p:sp>
      <p:sp>
        <p:nvSpPr>
          <p:cNvPr id="4" name="Footer Placeholder 3"/>
          <p:cNvSpPr>
            <a:spLocks noGrp="1"/>
          </p:cNvSpPr>
          <p:nvPr>
            <p:ph type="ftr" sz="quarter" idx="11"/>
          </p:nvPr>
        </p:nvSpPr>
        <p:spPr/>
        <p:txBody>
          <a:bodyPr/>
          <a:lstStyle>
            <a:lvl1pPr>
              <a:defRPr/>
            </a:lvl1pPr>
          </a:lstStyle>
          <a:p>
            <a:r>
              <a:rPr lang="en-US"/>
              <a:t>MAS</a:t>
            </a:r>
          </a:p>
        </p:txBody>
      </p:sp>
      <p:sp>
        <p:nvSpPr>
          <p:cNvPr id="5" name="Slide Number Placeholder 4"/>
          <p:cNvSpPr>
            <a:spLocks noGrp="1"/>
          </p:cNvSpPr>
          <p:nvPr>
            <p:ph type="sldNum" sz="quarter" idx="12"/>
          </p:nvPr>
        </p:nvSpPr>
        <p:spPr/>
        <p:txBody>
          <a:bodyPr/>
          <a:lstStyle>
            <a:lvl1pPr>
              <a:defRPr/>
            </a:lvl1pPr>
          </a:lstStyle>
          <a:p>
            <a:fld id="{E2DB03B9-8895-4FFD-BEFE-D7BDB5BA6FFB}" type="slidenum">
              <a:rPr lang="en-US"/>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6A95182-4D95-4FD5-A8AF-66DFDFD44853}" type="datetime2">
              <a:rPr lang="en-US" smtClean="0"/>
              <a:t>Friday, June 17, 2016</a:t>
            </a:fld>
            <a:endParaRPr lang="en-US"/>
          </a:p>
        </p:txBody>
      </p:sp>
      <p:sp>
        <p:nvSpPr>
          <p:cNvPr id="3" name="Footer Placeholder 2"/>
          <p:cNvSpPr>
            <a:spLocks noGrp="1"/>
          </p:cNvSpPr>
          <p:nvPr>
            <p:ph type="ftr" sz="quarter" idx="11"/>
          </p:nvPr>
        </p:nvSpPr>
        <p:spPr/>
        <p:txBody>
          <a:bodyPr/>
          <a:lstStyle>
            <a:lvl1pPr>
              <a:defRPr/>
            </a:lvl1pPr>
          </a:lstStyle>
          <a:p>
            <a:r>
              <a:rPr lang="en-US"/>
              <a:t>MAS</a:t>
            </a:r>
          </a:p>
        </p:txBody>
      </p:sp>
      <p:sp>
        <p:nvSpPr>
          <p:cNvPr id="4" name="Slide Number Placeholder 3"/>
          <p:cNvSpPr>
            <a:spLocks noGrp="1"/>
          </p:cNvSpPr>
          <p:nvPr>
            <p:ph type="sldNum" sz="quarter" idx="12"/>
          </p:nvPr>
        </p:nvSpPr>
        <p:spPr/>
        <p:txBody>
          <a:bodyPr/>
          <a:lstStyle>
            <a:lvl1pPr>
              <a:defRPr/>
            </a:lvl1pPr>
          </a:lstStyle>
          <a:p>
            <a:fld id="{FD86376A-6BEF-4081-ABE0-5E45D89F2D4A}" type="slidenum">
              <a:rPr lang="en-US"/>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D5DAAEE-D645-4296-8D33-9466ADBC0D8F}" type="datetime2">
              <a:rPr lang="en-US" smtClean="0"/>
              <a:t>Friday, June 17, 2016</a:t>
            </a:fld>
            <a:endParaRPr lang="en-US"/>
          </a:p>
        </p:txBody>
      </p:sp>
      <p:sp>
        <p:nvSpPr>
          <p:cNvPr id="6" name="Footer Placeholder 5"/>
          <p:cNvSpPr>
            <a:spLocks noGrp="1"/>
          </p:cNvSpPr>
          <p:nvPr>
            <p:ph type="ftr" sz="quarter" idx="11"/>
          </p:nvPr>
        </p:nvSpPr>
        <p:spPr/>
        <p:txBody>
          <a:bodyPr/>
          <a:lstStyle>
            <a:lvl1pPr>
              <a:defRPr/>
            </a:lvl1pPr>
          </a:lstStyle>
          <a:p>
            <a:r>
              <a:rPr lang="en-US"/>
              <a:t>MAS</a:t>
            </a:r>
          </a:p>
        </p:txBody>
      </p:sp>
      <p:sp>
        <p:nvSpPr>
          <p:cNvPr id="7" name="Slide Number Placeholder 6"/>
          <p:cNvSpPr>
            <a:spLocks noGrp="1"/>
          </p:cNvSpPr>
          <p:nvPr>
            <p:ph type="sldNum" sz="quarter" idx="12"/>
          </p:nvPr>
        </p:nvSpPr>
        <p:spPr/>
        <p:txBody>
          <a:bodyPr/>
          <a:lstStyle>
            <a:lvl1pPr>
              <a:defRPr/>
            </a:lvl1pPr>
          </a:lstStyle>
          <a:p>
            <a:fld id="{53F6CCA1-9154-4CBB-8C20-0FFDCAC85773}" type="slidenum">
              <a:rPr lang="en-US"/>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59D1595-1D24-4FD8-BEA9-1078DE6FC4DB}" type="datetime2">
              <a:rPr lang="en-US" smtClean="0"/>
              <a:t>Friday, June 17, 2016</a:t>
            </a:fld>
            <a:endParaRPr lang="en-US"/>
          </a:p>
        </p:txBody>
      </p:sp>
      <p:sp>
        <p:nvSpPr>
          <p:cNvPr id="6" name="Footer Placeholder 5"/>
          <p:cNvSpPr>
            <a:spLocks noGrp="1"/>
          </p:cNvSpPr>
          <p:nvPr>
            <p:ph type="ftr" sz="quarter" idx="11"/>
          </p:nvPr>
        </p:nvSpPr>
        <p:spPr/>
        <p:txBody>
          <a:bodyPr/>
          <a:lstStyle>
            <a:lvl1pPr>
              <a:defRPr/>
            </a:lvl1pPr>
          </a:lstStyle>
          <a:p>
            <a:r>
              <a:rPr lang="en-US"/>
              <a:t>MAS</a:t>
            </a:r>
          </a:p>
        </p:txBody>
      </p:sp>
      <p:sp>
        <p:nvSpPr>
          <p:cNvPr id="7" name="Slide Number Placeholder 6"/>
          <p:cNvSpPr>
            <a:spLocks noGrp="1"/>
          </p:cNvSpPr>
          <p:nvPr>
            <p:ph type="sldNum" sz="quarter" idx="12"/>
          </p:nvPr>
        </p:nvSpPr>
        <p:spPr/>
        <p:txBody>
          <a:bodyPr/>
          <a:lstStyle>
            <a:lvl1pPr>
              <a:defRPr/>
            </a:lvl1pPr>
          </a:lstStyle>
          <a:p>
            <a:fld id="{FD4AE804-BFA2-48E6-8654-D7ED83B42771}" type="slidenum">
              <a:rPr lang="en-US"/>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08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0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B2647995-9420-4EF8-8456-BAE63FE7614A}" type="datetime2">
              <a:rPr lang="en-US" smtClean="0"/>
              <a:t>Friday, June 17, 2016</a:t>
            </a:fld>
            <a:endParaRPr lang="en-US"/>
          </a:p>
        </p:txBody>
      </p:sp>
      <p:sp>
        <p:nvSpPr>
          <p:cNvPr id="174085" name="Rectangle 5"/>
          <p:cNvSpPr>
            <a:spLocks noGrp="1" noChangeArrowheads="1"/>
          </p:cNvSpPr>
          <p:nvPr>
            <p:ph type="ftr" sz="quarter" idx="3"/>
          </p:nvPr>
        </p:nvSpPr>
        <p:spPr bwMode="auto">
          <a:xfrm>
            <a:off x="3048000" y="62484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t>MAS</a:t>
            </a:r>
          </a:p>
        </p:txBody>
      </p:sp>
      <p:sp>
        <p:nvSpPr>
          <p:cNvPr id="174086" name="Rectangle 6"/>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5003B3A-FEF0-4B3E-A2A0-E59715B1C1A2}" type="slidenum">
              <a:rPr lang="en-US"/>
              <a:pPr/>
              <a:t>‹Nr.›</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0" y="2819400"/>
            <a:ext cx="9144000" cy="2438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ctr">
              <a:buFontTx/>
              <a:buNone/>
              <a:defRPr/>
            </a:pPr>
            <a:r>
              <a:rPr lang="en-US" sz="5400" b="1" dirty="0" smtClean="0">
                <a:solidFill>
                  <a:srgbClr val="0033CC"/>
                </a:solidFill>
                <a:effectLst>
                  <a:outerShdw blurRad="38100" dist="38100" dir="2700000" algn="tl">
                    <a:srgbClr val="C0C0C0"/>
                  </a:outerShdw>
                </a:effectLst>
                <a:latin typeface="Tahoma" pitchFamily="34" charset="0"/>
                <a:cs typeface="Tahoma" pitchFamily="34" charset="0"/>
              </a:rPr>
              <a:t>Solar Tank Storage </a:t>
            </a:r>
            <a:r>
              <a:rPr lang="en-US" sz="5400" b="1" smtClean="0">
                <a:solidFill>
                  <a:srgbClr val="0033CC"/>
                </a:solidFill>
                <a:effectLst>
                  <a:outerShdw blurRad="38100" dist="38100" dir="2700000" algn="tl">
                    <a:srgbClr val="C0C0C0"/>
                  </a:outerShdw>
                </a:effectLst>
                <a:latin typeface="Tahoma" pitchFamily="34" charset="0"/>
                <a:cs typeface="Tahoma" pitchFamily="34" charset="0"/>
              </a:rPr>
              <a:t>vs Batteries</a:t>
            </a:r>
            <a:endParaRPr lang="en-GB" sz="1600" b="1" dirty="0" smtClean="0">
              <a:solidFill>
                <a:srgbClr val="FF0000"/>
              </a:solidFill>
              <a:effectLst>
                <a:outerShdw blurRad="38100" dist="38100" dir="2700000" algn="tl">
                  <a:srgbClr val="C0C0C0"/>
                </a:outerShdw>
              </a:effectLst>
              <a:latin typeface="Tahoma" pitchFamily="34" charset="0"/>
              <a:cs typeface="Tahoma" pitchFamily="34" charset="0"/>
            </a:endParaRPr>
          </a:p>
        </p:txBody>
      </p:sp>
      <p:pic>
        <p:nvPicPr>
          <p:cNvPr id="3" name="Picture 8" descr="ds lgo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52600" y="347662"/>
            <a:ext cx="5586413" cy="1633538"/>
          </a:xfrm>
        </p:spPr>
      </p:pic>
    </p:spTree>
    <p:extLst>
      <p:ext uri="{BB962C8B-B14F-4D97-AF65-F5344CB8AC3E}">
        <p14:creationId xmlns:p14="http://schemas.microsoft.com/office/powerpoint/2010/main" val="1281250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Water Produced/Consumed</a:t>
            </a:r>
            <a:endParaRPr lang="en-GB"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79729278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9F1962C8-32F9-455A-9AB8-5E17E0128A2F}" type="slidenum">
              <a:rPr lang="en-US" smtClean="0"/>
              <a:pPr/>
              <a:t>10</a:t>
            </a:fld>
            <a:endParaRPr lang="en-US"/>
          </a:p>
        </p:txBody>
      </p:sp>
    </p:spTree>
    <p:extLst>
      <p:ext uri="{BB962C8B-B14F-4D97-AF65-F5344CB8AC3E}">
        <p14:creationId xmlns:p14="http://schemas.microsoft.com/office/powerpoint/2010/main" val="3848296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a:t>
            </a:r>
            <a:r>
              <a:rPr lang="en-US" dirty="0" smtClean="0"/>
              <a:t>3: </a:t>
            </a:r>
            <a:r>
              <a:rPr lang="en-US" dirty="0"/>
              <a:t>16m3/day </a:t>
            </a:r>
            <a:r>
              <a:rPr lang="en-US" dirty="0" smtClean="0"/>
              <a:t>(Plus batteries)</a:t>
            </a:r>
            <a:endParaRPr lang="en-GB" dirty="0"/>
          </a:p>
        </p:txBody>
      </p:sp>
      <p:sp>
        <p:nvSpPr>
          <p:cNvPr id="3" name="Content Placeholder 2"/>
          <p:cNvSpPr>
            <a:spLocks noGrp="1"/>
          </p:cNvSpPr>
          <p:nvPr>
            <p:ph sz="half" idx="1"/>
          </p:nvPr>
        </p:nvSpPr>
        <p:spPr/>
        <p:txBody>
          <a:bodyPr/>
          <a:lstStyle/>
          <a:p>
            <a:pPr marL="0" indent="0">
              <a:buNone/>
            </a:pPr>
            <a:r>
              <a:rPr lang="en-US" sz="1800" b="1" u="sng" dirty="0"/>
              <a:t>Using Compass Solar Pump Tool</a:t>
            </a:r>
          </a:p>
          <a:p>
            <a:r>
              <a:rPr lang="en-US" sz="1800" dirty="0" smtClean="0"/>
              <a:t>PS600 </a:t>
            </a:r>
            <a:r>
              <a:rPr lang="en-US" sz="1800" dirty="0"/>
              <a:t>HR-10 Selected</a:t>
            </a:r>
          </a:p>
          <a:p>
            <a:r>
              <a:rPr lang="en-US" sz="1800" dirty="0" smtClean="0"/>
              <a:t>Daily Power </a:t>
            </a:r>
            <a:r>
              <a:rPr lang="en-US" sz="1800" dirty="0" err="1" smtClean="0"/>
              <a:t>Reqts</a:t>
            </a:r>
            <a:r>
              <a:rPr lang="en-US" sz="1800" dirty="0" smtClean="0"/>
              <a:t>:</a:t>
            </a:r>
          </a:p>
          <a:p>
            <a:pPr lvl="1"/>
            <a:r>
              <a:rPr lang="en-US" sz="1400" dirty="0" smtClean="0"/>
              <a:t>At 48VDC Battery Voltage.</a:t>
            </a:r>
          </a:p>
          <a:p>
            <a:pPr lvl="1"/>
            <a:r>
              <a:rPr lang="en-US" sz="1400" dirty="0" smtClean="0"/>
              <a:t>Power = 392 W, Flow = 1.3m3/</a:t>
            </a:r>
            <a:r>
              <a:rPr lang="en-US" sz="1400" dirty="0" err="1" smtClean="0"/>
              <a:t>hr</a:t>
            </a:r>
            <a:endParaRPr lang="en-US" sz="1400" dirty="0" smtClean="0"/>
          </a:p>
          <a:p>
            <a:pPr lvl="1"/>
            <a:r>
              <a:rPr lang="en-US" sz="1400" dirty="0" smtClean="0"/>
              <a:t>For 16m</a:t>
            </a:r>
            <a:r>
              <a:rPr lang="en-US" sz="1400" baseline="30000" dirty="0" smtClean="0"/>
              <a:t>3</a:t>
            </a:r>
            <a:r>
              <a:rPr lang="en-US" sz="1400" dirty="0" smtClean="0"/>
              <a:t>/day, pump needs 16/1.3 = 12.3 operating </a:t>
            </a:r>
            <a:r>
              <a:rPr lang="en-US" sz="1400" dirty="0" err="1" smtClean="0"/>
              <a:t>hrs</a:t>
            </a:r>
            <a:r>
              <a:rPr lang="en-US" sz="1400" dirty="0" smtClean="0"/>
              <a:t> per day.</a:t>
            </a:r>
          </a:p>
          <a:p>
            <a:pPr lvl="1"/>
            <a:r>
              <a:rPr lang="en-US" sz="1400" dirty="0" smtClean="0"/>
              <a:t>392 x 12.3 = 4,822 </a:t>
            </a:r>
            <a:r>
              <a:rPr lang="en-US" sz="1400" dirty="0" err="1" smtClean="0"/>
              <a:t>Wh</a:t>
            </a:r>
            <a:r>
              <a:rPr lang="en-US" sz="1400" dirty="0" smtClean="0"/>
              <a:t> per day.</a:t>
            </a:r>
          </a:p>
          <a:p>
            <a:pPr lvl="1"/>
            <a:r>
              <a:rPr lang="en-US" sz="1400" dirty="0" smtClean="0"/>
              <a:t>4,822/48 = 100 Ah.</a:t>
            </a:r>
          </a:p>
          <a:p>
            <a:pPr lvl="1"/>
            <a:r>
              <a:rPr lang="en-US" sz="1400" dirty="0" smtClean="0"/>
              <a:t>Battery Depth </a:t>
            </a:r>
            <a:r>
              <a:rPr lang="en-US" sz="1400" dirty="0"/>
              <a:t>of discharge 50</a:t>
            </a:r>
            <a:r>
              <a:rPr lang="en-US" sz="1400" dirty="0" smtClean="0"/>
              <a:t>% -&gt; Use 100Ah/050% = 200 Ah</a:t>
            </a:r>
          </a:p>
          <a:p>
            <a:r>
              <a:rPr lang="en-US" sz="1800" dirty="0" smtClean="0"/>
              <a:t>Battery Array – Use 2 strings of 4 12 V, 100 AH batteries to achieve 48V, 200AH power.</a:t>
            </a:r>
            <a:endParaRPr lang="en-US" sz="1800" dirty="0"/>
          </a:p>
          <a:p>
            <a:pPr lvl="1"/>
            <a:endParaRPr lang="en-US" sz="1400" dirty="0" smtClean="0"/>
          </a:p>
          <a:p>
            <a:pPr lvl="1"/>
            <a:endParaRPr lang="en-US" sz="1400" dirty="0"/>
          </a:p>
          <a:p>
            <a:endParaRPr lang="en-GB" sz="1800" dirty="0"/>
          </a:p>
        </p:txBody>
      </p:sp>
      <p:pic>
        <p:nvPicPr>
          <p:cNvPr id="6" name="Content Placeholder 5"/>
          <p:cNvPicPr>
            <a:picLocks noGrp="1" noChangeAspect="1"/>
          </p:cNvPicPr>
          <p:nvPr>
            <p:ph sz="half" idx="2"/>
          </p:nvPr>
        </p:nvPicPr>
        <p:blipFill>
          <a:blip r:embed="rId2"/>
          <a:stretch>
            <a:fillRect/>
          </a:stretch>
        </p:blipFill>
        <p:spPr>
          <a:xfrm>
            <a:off x="4855958" y="4276804"/>
            <a:ext cx="3683807" cy="1981688"/>
          </a:xfrm>
          <a:prstGeom prst="rect">
            <a:avLst/>
          </a:prstGeom>
        </p:spPr>
      </p:pic>
      <p:sp>
        <p:nvSpPr>
          <p:cNvPr id="5" name="Slide Number Placeholder 4"/>
          <p:cNvSpPr>
            <a:spLocks noGrp="1"/>
          </p:cNvSpPr>
          <p:nvPr>
            <p:ph type="sldNum" sz="quarter" idx="12"/>
          </p:nvPr>
        </p:nvSpPr>
        <p:spPr/>
        <p:txBody>
          <a:bodyPr/>
          <a:lstStyle/>
          <a:p>
            <a:fld id="{9F1962C8-32F9-455A-9AB8-5E17E0128A2F}" type="slidenum">
              <a:rPr lang="en-US" smtClean="0"/>
              <a:pPr/>
              <a:t>11</a:t>
            </a:fld>
            <a:endParaRPr lang="en-US"/>
          </a:p>
        </p:txBody>
      </p:sp>
      <p:pic>
        <p:nvPicPr>
          <p:cNvPr id="7" name="Picture 6"/>
          <p:cNvPicPr>
            <a:picLocks noChangeAspect="1"/>
          </p:cNvPicPr>
          <p:nvPr/>
        </p:nvPicPr>
        <p:blipFill>
          <a:blip r:embed="rId3"/>
          <a:stretch>
            <a:fillRect/>
          </a:stretch>
        </p:blipFill>
        <p:spPr>
          <a:xfrm>
            <a:off x="4862397" y="1752600"/>
            <a:ext cx="3831019" cy="2133600"/>
          </a:xfrm>
          <a:prstGeom prst="rect">
            <a:avLst/>
          </a:prstGeom>
        </p:spPr>
      </p:pic>
    </p:spTree>
    <p:extLst>
      <p:ext uri="{BB962C8B-B14F-4D97-AF65-F5344CB8AC3E}">
        <p14:creationId xmlns:p14="http://schemas.microsoft.com/office/powerpoint/2010/main" val="1139048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a:t>
            </a:r>
            <a:r>
              <a:rPr lang="en-US" dirty="0" smtClean="0"/>
              <a:t>3: </a:t>
            </a:r>
            <a:r>
              <a:rPr lang="en-US" dirty="0"/>
              <a:t>16m3/day </a:t>
            </a:r>
            <a:r>
              <a:rPr lang="en-US" dirty="0" smtClean="0"/>
              <a:t>(Plus batteries)</a:t>
            </a:r>
            <a:endParaRPr lang="en-GB" dirty="0"/>
          </a:p>
        </p:txBody>
      </p:sp>
      <p:sp>
        <p:nvSpPr>
          <p:cNvPr id="3" name="Content Placeholder 2"/>
          <p:cNvSpPr>
            <a:spLocks noGrp="1"/>
          </p:cNvSpPr>
          <p:nvPr>
            <p:ph sz="half" idx="1"/>
          </p:nvPr>
        </p:nvSpPr>
        <p:spPr/>
        <p:txBody>
          <a:bodyPr/>
          <a:lstStyle/>
          <a:p>
            <a:r>
              <a:rPr lang="en-US" sz="1800" dirty="0"/>
              <a:t>Array Sizing:</a:t>
            </a:r>
          </a:p>
          <a:p>
            <a:pPr lvl="1"/>
            <a:r>
              <a:rPr lang="en-US" sz="1400" dirty="0"/>
              <a:t>Battery efficiency 85%</a:t>
            </a:r>
          </a:p>
          <a:p>
            <a:pPr lvl="1"/>
            <a:r>
              <a:rPr lang="en-US" sz="1400" dirty="0"/>
              <a:t>Wiring efficiency 97%</a:t>
            </a:r>
          </a:p>
          <a:p>
            <a:pPr lvl="1"/>
            <a:r>
              <a:rPr lang="en-US" sz="1400" dirty="0"/>
              <a:t>PV efficiency: 90% (cell temp/dirt)</a:t>
            </a:r>
          </a:p>
          <a:p>
            <a:pPr lvl="1"/>
            <a:r>
              <a:rPr lang="en-US" sz="1400" dirty="0"/>
              <a:t>PV battery mismatch (</a:t>
            </a:r>
            <a:r>
              <a:rPr lang="en-US" sz="1400" dirty="0" err="1"/>
              <a:t>MPPT</a:t>
            </a:r>
            <a:r>
              <a:rPr lang="en-US" sz="1400" dirty="0"/>
              <a:t> tracking) 100%</a:t>
            </a:r>
          </a:p>
          <a:p>
            <a:pPr lvl="1"/>
            <a:r>
              <a:rPr lang="en-US" sz="1400" dirty="0"/>
              <a:t>PV Charge controller efficiency: 95%</a:t>
            </a:r>
          </a:p>
          <a:p>
            <a:pPr lvl="1"/>
            <a:r>
              <a:rPr lang="en-US" sz="1400" dirty="0"/>
              <a:t>Total Efficiency factor</a:t>
            </a:r>
          </a:p>
          <a:p>
            <a:pPr lvl="1"/>
            <a:r>
              <a:rPr lang="en-US" sz="1400" dirty="0"/>
              <a:t>.85*.97*.9*1*.95 = 0.70</a:t>
            </a:r>
          </a:p>
          <a:p>
            <a:r>
              <a:rPr lang="en-US" sz="1800" dirty="0"/>
              <a:t>Solar Array Size = </a:t>
            </a:r>
            <a:r>
              <a:rPr lang="en-US" sz="1800" dirty="0" smtClean="0"/>
              <a:t>4,822Wh/6kWh </a:t>
            </a:r>
            <a:r>
              <a:rPr lang="en-US" sz="1800" dirty="0"/>
              <a:t>= 804 </a:t>
            </a:r>
            <a:r>
              <a:rPr lang="en-US" sz="1800" dirty="0" err="1"/>
              <a:t>Wp</a:t>
            </a:r>
            <a:r>
              <a:rPr lang="en-US" sz="1800" dirty="0"/>
              <a:t> Solar Array / 0.7 losses = </a:t>
            </a:r>
            <a:r>
              <a:rPr lang="en-US" sz="1800" dirty="0" smtClean="0"/>
              <a:t>1,149 </a:t>
            </a:r>
            <a:r>
              <a:rPr lang="en-US" sz="1800" dirty="0" err="1"/>
              <a:t>Wp</a:t>
            </a:r>
            <a:r>
              <a:rPr lang="en-US" sz="1800" dirty="0"/>
              <a:t> </a:t>
            </a:r>
            <a:endParaRPr lang="en-US" sz="1800" dirty="0" smtClean="0"/>
          </a:p>
          <a:p>
            <a:r>
              <a:rPr lang="en-US" sz="1800" dirty="0" smtClean="0"/>
              <a:t>6 </a:t>
            </a:r>
            <a:r>
              <a:rPr lang="en-US" sz="1800" dirty="0"/>
              <a:t>SOLAR PANELS </a:t>
            </a:r>
            <a:r>
              <a:rPr lang="en-US" sz="1800" dirty="0" smtClean="0"/>
              <a:t>OF 250 </a:t>
            </a:r>
            <a:r>
              <a:rPr lang="en-US" sz="1800" dirty="0" err="1" smtClean="0"/>
              <a:t>Wp</a:t>
            </a:r>
            <a:endParaRPr lang="en-GB" sz="1800" dirty="0"/>
          </a:p>
          <a:p>
            <a:pPr lvl="1"/>
            <a:endParaRPr lang="en-US" sz="1400" dirty="0" smtClean="0"/>
          </a:p>
          <a:p>
            <a:pPr lvl="1"/>
            <a:endParaRPr lang="en-US" sz="1400" dirty="0"/>
          </a:p>
          <a:p>
            <a:endParaRPr lang="en-GB" sz="1800" dirty="0"/>
          </a:p>
        </p:txBody>
      </p:sp>
      <p:sp>
        <p:nvSpPr>
          <p:cNvPr id="4" name="Content Placeholder 3"/>
          <p:cNvSpPr>
            <a:spLocks noGrp="1"/>
          </p:cNvSpPr>
          <p:nvPr>
            <p:ph sz="half" idx="2"/>
          </p:nvPr>
        </p:nvSpPr>
        <p:spPr/>
        <p:txBody>
          <a:bodyPr/>
          <a:lstStyle/>
          <a:p>
            <a:r>
              <a:rPr lang="en-US" sz="2000" dirty="0">
                <a:solidFill>
                  <a:srgbClr val="FF0000"/>
                </a:solidFill>
              </a:rPr>
              <a:t>Additional CAPEX: </a:t>
            </a:r>
            <a:r>
              <a:rPr lang="en-US" sz="2000" dirty="0" smtClean="0">
                <a:solidFill>
                  <a:srgbClr val="FF0000"/>
                </a:solidFill>
              </a:rPr>
              <a:t>8 No 100Ah batteries, 30A Charge Controller, </a:t>
            </a:r>
            <a:r>
              <a:rPr lang="en-US" sz="2000" dirty="0">
                <a:solidFill>
                  <a:srgbClr val="FF0000"/>
                </a:solidFill>
              </a:rPr>
              <a:t>3 No Panels of 250W.</a:t>
            </a:r>
          </a:p>
          <a:p>
            <a:r>
              <a:rPr lang="en-US" sz="2000" dirty="0">
                <a:solidFill>
                  <a:srgbClr val="FF0000"/>
                </a:solidFill>
              </a:rPr>
              <a:t>Additional </a:t>
            </a:r>
            <a:r>
              <a:rPr lang="en-US" sz="2000" dirty="0" err="1">
                <a:solidFill>
                  <a:srgbClr val="FF0000"/>
                </a:solidFill>
              </a:rPr>
              <a:t>O&amp;M</a:t>
            </a:r>
            <a:r>
              <a:rPr lang="en-US" sz="2000" dirty="0">
                <a:solidFill>
                  <a:srgbClr val="FF0000"/>
                </a:solidFill>
              </a:rPr>
              <a:t>: </a:t>
            </a:r>
            <a:r>
              <a:rPr lang="en-US" sz="2000" dirty="0" smtClean="0">
                <a:solidFill>
                  <a:srgbClr val="FF0000"/>
                </a:solidFill>
              </a:rPr>
              <a:t>Battery Replacement every 3-5 years.</a:t>
            </a:r>
            <a:endParaRPr lang="en-US" sz="2000" dirty="0">
              <a:solidFill>
                <a:srgbClr val="FF0000"/>
              </a:solidFill>
            </a:endParaRPr>
          </a:p>
        </p:txBody>
      </p:sp>
      <p:sp>
        <p:nvSpPr>
          <p:cNvPr id="5" name="Slide Number Placeholder 4"/>
          <p:cNvSpPr>
            <a:spLocks noGrp="1"/>
          </p:cNvSpPr>
          <p:nvPr>
            <p:ph type="sldNum" sz="quarter" idx="12"/>
          </p:nvPr>
        </p:nvSpPr>
        <p:spPr/>
        <p:txBody>
          <a:bodyPr/>
          <a:lstStyle/>
          <a:p>
            <a:fld id="{9F1962C8-32F9-455A-9AB8-5E17E0128A2F}" type="slidenum">
              <a:rPr lang="en-US" smtClean="0"/>
              <a:pPr/>
              <a:t>12</a:t>
            </a:fld>
            <a:endParaRPr lang="en-US"/>
          </a:p>
        </p:txBody>
      </p:sp>
    </p:spTree>
    <p:extLst>
      <p:ext uri="{BB962C8B-B14F-4D97-AF65-F5344CB8AC3E}">
        <p14:creationId xmlns:p14="http://schemas.microsoft.com/office/powerpoint/2010/main" val="3501179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Water Produced/Consumed</a:t>
            </a:r>
            <a:endParaRPr lang="en-GB"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28068790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9F1962C8-32F9-455A-9AB8-5E17E0128A2F}" type="slidenum">
              <a:rPr lang="en-US" smtClean="0"/>
              <a:pPr/>
              <a:t>13</a:t>
            </a:fld>
            <a:endParaRPr lang="en-US"/>
          </a:p>
        </p:txBody>
      </p:sp>
    </p:spTree>
    <p:extLst>
      <p:ext uri="{BB962C8B-B14F-4D97-AF65-F5344CB8AC3E}">
        <p14:creationId xmlns:p14="http://schemas.microsoft.com/office/powerpoint/2010/main" val="386361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06614778"/>
              </p:ext>
            </p:extLst>
          </p:nvPr>
        </p:nvGraphicFramePr>
        <p:xfrm>
          <a:off x="457200" y="1600200"/>
          <a:ext cx="8229600" cy="4145280"/>
        </p:xfrm>
        <a:graphic>
          <a:graphicData uri="http://schemas.openxmlformats.org/drawingml/2006/table">
            <a:tbl>
              <a:tblPr firstRow="1" bandRow="1">
                <a:tableStyleId>{5C22544A-7EE6-4342-B048-85BDC9FD1C3A}</a:tableStyleId>
              </a:tblPr>
              <a:tblGrid>
                <a:gridCol w="2057400"/>
                <a:gridCol w="1752600"/>
                <a:gridCol w="2209800"/>
                <a:gridCol w="2209800"/>
              </a:tblGrid>
              <a:tr h="370840">
                <a:tc>
                  <a:txBody>
                    <a:bodyPr/>
                    <a:lstStyle/>
                    <a:p>
                      <a:endParaRPr lang="en-GB" dirty="0"/>
                    </a:p>
                  </a:txBody>
                  <a:tcPr/>
                </a:tc>
                <a:tc>
                  <a:txBody>
                    <a:bodyPr/>
                    <a:lstStyle/>
                    <a:p>
                      <a:r>
                        <a:rPr lang="en-US" dirty="0" smtClean="0"/>
                        <a:t>Case 1</a:t>
                      </a:r>
                      <a:endParaRPr lang="en-GB" dirty="0"/>
                    </a:p>
                  </a:txBody>
                  <a:tcPr/>
                </a:tc>
                <a:tc>
                  <a:txBody>
                    <a:bodyPr/>
                    <a:lstStyle/>
                    <a:p>
                      <a:r>
                        <a:rPr lang="en-US" dirty="0" smtClean="0"/>
                        <a:t>Case 2</a:t>
                      </a:r>
                      <a:endParaRPr lang="en-GB" dirty="0"/>
                    </a:p>
                  </a:txBody>
                  <a:tcPr/>
                </a:tc>
                <a:tc>
                  <a:txBody>
                    <a:bodyPr/>
                    <a:lstStyle/>
                    <a:p>
                      <a:r>
                        <a:rPr lang="en-US" dirty="0" smtClean="0"/>
                        <a:t>Case 3</a:t>
                      </a:r>
                      <a:endParaRPr lang="en-GB" dirty="0"/>
                    </a:p>
                  </a:txBody>
                  <a:tcPr/>
                </a:tc>
              </a:tr>
              <a:tr h="370840">
                <a:tc>
                  <a:txBody>
                    <a:bodyPr/>
                    <a:lstStyle/>
                    <a:p>
                      <a:r>
                        <a:rPr lang="en-US" dirty="0" smtClean="0"/>
                        <a:t>Flow</a:t>
                      </a:r>
                      <a:endParaRPr lang="en-GB" dirty="0"/>
                    </a:p>
                  </a:txBody>
                  <a:tcPr/>
                </a:tc>
                <a:tc>
                  <a:txBody>
                    <a:bodyPr/>
                    <a:lstStyle/>
                    <a:p>
                      <a:r>
                        <a:rPr lang="en-US" dirty="0" smtClean="0"/>
                        <a:t>10m3/day</a:t>
                      </a:r>
                      <a:endParaRPr lang="en-GB" dirty="0"/>
                    </a:p>
                  </a:txBody>
                  <a:tcPr/>
                </a:tc>
                <a:tc>
                  <a:txBody>
                    <a:bodyPr/>
                    <a:lstStyle/>
                    <a:p>
                      <a:r>
                        <a:rPr lang="en-US" dirty="0" smtClean="0"/>
                        <a:t>16m3/day</a:t>
                      </a:r>
                      <a:endParaRPr lang="en-GB" dirty="0"/>
                    </a:p>
                  </a:txBody>
                  <a:tcPr/>
                </a:tc>
                <a:tc>
                  <a:txBody>
                    <a:bodyPr/>
                    <a:lstStyle/>
                    <a:p>
                      <a:r>
                        <a:rPr lang="en-US" dirty="0" smtClean="0"/>
                        <a:t>16m3/day</a:t>
                      </a:r>
                      <a:endParaRPr lang="en-GB" dirty="0"/>
                    </a:p>
                  </a:txBody>
                  <a:tcPr/>
                </a:tc>
              </a:tr>
              <a:tr h="370840">
                <a:tc>
                  <a:txBody>
                    <a:bodyPr/>
                    <a:lstStyle/>
                    <a:p>
                      <a:r>
                        <a:rPr lang="en-US" dirty="0" smtClean="0"/>
                        <a:t>Pump</a:t>
                      </a:r>
                      <a:endParaRPr lang="en-GB" dirty="0"/>
                    </a:p>
                  </a:txBody>
                  <a:tcPr/>
                </a:tc>
                <a:tc>
                  <a:txBody>
                    <a:bodyPr/>
                    <a:lstStyle/>
                    <a:p>
                      <a:r>
                        <a:rPr lang="en-US" sz="1800" dirty="0" smtClean="0"/>
                        <a:t>PS600 HR-10 </a:t>
                      </a:r>
                      <a:endParaRPr lang="en-GB" dirty="0"/>
                    </a:p>
                  </a:txBody>
                  <a:tcPr/>
                </a:tc>
                <a:tc>
                  <a:txBody>
                    <a:bodyPr/>
                    <a:lstStyle/>
                    <a:p>
                      <a:r>
                        <a:rPr lang="en-US" sz="1800" dirty="0" smtClean="0"/>
                        <a:t>PS600 HR-10 </a:t>
                      </a:r>
                      <a:endParaRPr lang="en-GB" dirty="0"/>
                    </a:p>
                  </a:txBody>
                  <a:tcPr/>
                </a:tc>
                <a:tc>
                  <a:txBody>
                    <a:bodyPr/>
                    <a:lstStyle/>
                    <a:p>
                      <a:r>
                        <a:rPr lang="en-US" sz="1800" dirty="0" smtClean="0"/>
                        <a:t>PS600 HR-10 </a:t>
                      </a:r>
                      <a:endParaRPr lang="en-GB" dirty="0"/>
                    </a:p>
                  </a:txBody>
                  <a:tcPr/>
                </a:tc>
              </a:tr>
              <a:tr h="370840">
                <a:tc>
                  <a:txBody>
                    <a:bodyPr/>
                    <a:lstStyle/>
                    <a:p>
                      <a:r>
                        <a:rPr lang="en-US" dirty="0" smtClean="0"/>
                        <a:t># Panels</a:t>
                      </a:r>
                      <a:endParaRPr lang="en-GB" dirty="0"/>
                    </a:p>
                  </a:txBody>
                  <a:tcPr/>
                </a:tc>
                <a:tc>
                  <a:txBody>
                    <a:bodyPr/>
                    <a:lstStyle/>
                    <a:p>
                      <a:r>
                        <a:rPr lang="en-US" dirty="0" smtClean="0"/>
                        <a:t>3</a:t>
                      </a:r>
                      <a:r>
                        <a:rPr lang="en-US" baseline="0" dirty="0" smtClean="0"/>
                        <a:t> x 250 Watts</a:t>
                      </a:r>
                      <a:endParaRPr lang="en-GB" dirty="0"/>
                    </a:p>
                  </a:txBody>
                  <a:tcPr/>
                </a:tc>
                <a:tc>
                  <a:txBody>
                    <a:bodyPr/>
                    <a:lstStyle/>
                    <a:p>
                      <a:r>
                        <a:rPr lang="en-US" dirty="0" smtClean="0"/>
                        <a:t>6 x 250 Watts</a:t>
                      </a:r>
                      <a:endParaRPr lang="en-GB" dirty="0"/>
                    </a:p>
                  </a:txBody>
                  <a:tcPr/>
                </a:tc>
                <a:tc>
                  <a:txBody>
                    <a:bodyPr/>
                    <a:lstStyle/>
                    <a:p>
                      <a:r>
                        <a:rPr lang="en-US" dirty="0" smtClean="0"/>
                        <a:t>6 x 250 Watts</a:t>
                      </a:r>
                      <a:endParaRPr lang="en-GB" dirty="0"/>
                    </a:p>
                  </a:txBody>
                  <a:tcPr/>
                </a:tc>
              </a:tr>
              <a:tr h="370840">
                <a:tc>
                  <a:txBody>
                    <a:bodyPr/>
                    <a:lstStyle/>
                    <a:p>
                      <a:r>
                        <a:rPr lang="en-US" dirty="0" smtClean="0"/>
                        <a:t>Tank</a:t>
                      </a:r>
                      <a:endParaRPr lang="en-GB" dirty="0"/>
                    </a:p>
                  </a:txBody>
                  <a:tcPr/>
                </a:tc>
                <a:tc>
                  <a:txBody>
                    <a:bodyPr/>
                    <a:lstStyle/>
                    <a:p>
                      <a:r>
                        <a:rPr lang="en-US" dirty="0" smtClean="0"/>
                        <a:t>0</a:t>
                      </a:r>
                      <a:endParaRPr lang="en-GB" dirty="0"/>
                    </a:p>
                  </a:txBody>
                  <a:tcPr/>
                </a:tc>
                <a:tc>
                  <a:txBody>
                    <a:bodyPr/>
                    <a:lstStyle/>
                    <a:p>
                      <a:r>
                        <a:rPr lang="en-US" dirty="0" smtClean="0"/>
                        <a:t>1 No 10,000 lit</a:t>
                      </a:r>
                    </a:p>
                    <a:p>
                      <a:r>
                        <a:rPr lang="en-US" dirty="0" smtClean="0"/>
                        <a:t>(Budget</a:t>
                      </a:r>
                      <a:r>
                        <a:rPr lang="en-US" baseline="0" dirty="0" smtClean="0"/>
                        <a:t> K 80,000)</a:t>
                      </a:r>
                      <a:endParaRPr lang="en-GB" dirty="0"/>
                    </a:p>
                  </a:txBody>
                  <a:tcPr/>
                </a:tc>
                <a:tc>
                  <a:txBody>
                    <a:bodyPr/>
                    <a:lstStyle/>
                    <a:p>
                      <a:r>
                        <a:rPr lang="en-US" dirty="0" smtClean="0"/>
                        <a:t>0</a:t>
                      </a:r>
                      <a:endParaRPr lang="en-GB" dirty="0"/>
                    </a:p>
                  </a:txBody>
                  <a:tcPr/>
                </a:tc>
              </a:tr>
              <a:tr h="370840">
                <a:tc>
                  <a:txBody>
                    <a:bodyPr/>
                    <a:lstStyle/>
                    <a:p>
                      <a:r>
                        <a:rPr lang="en-US" dirty="0" smtClean="0"/>
                        <a:t>Batteries</a:t>
                      </a:r>
                      <a:endParaRPr lang="en-GB" dirty="0"/>
                    </a:p>
                  </a:txBody>
                  <a:tcPr/>
                </a:tc>
                <a:tc>
                  <a:txBody>
                    <a:bodyPr/>
                    <a:lstStyle/>
                    <a:p>
                      <a:r>
                        <a:rPr lang="en-US" dirty="0" smtClean="0"/>
                        <a:t>0</a:t>
                      </a:r>
                      <a:endParaRPr lang="en-GB" dirty="0"/>
                    </a:p>
                  </a:txBody>
                  <a:tcPr/>
                </a:tc>
                <a:tc>
                  <a:txBody>
                    <a:bodyPr/>
                    <a:lstStyle/>
                    <a:p>
                      <a:r>
                        <a:rPr lang="en-US" dirty="0" smtClean="0"/>
                        <a:t>0</a:t>
                      </a:r>
                      <a:endParaRPr lang="en-GB" dirty="0"/>
                    </a:p>
                  </a:txBody>
                  <a:tcPr/>
                </a:tc>
                <a:tc>
                  <a:txBody>
                    <a:bodyPr/>
                    <a:lstStyle/>
                    <a:p>
                      <a:r>
                        <a:rPr lang="en-US" dirty="0" smtClean="0"/>
                        <a:t>8 No 12</a:t>
                      </a:r>
                      <a:r>
                        <a:rPr lang="en-US" baseline="0" dirty="0" smtClean="0"/>
                        <a:t> V, 100 AH</a:t>
                      </a:r>
                    </a:p>
                    <a:p>
                      <a:r>
                        <a:rPr lang="en-US" baseline="0" dirty="0" smtClean="0"/>
                        <a:t>(Budget K 180,000)</a:t>
                      </a:r>
                      <a:endParaRPr lang="en-GB" dirty="0"/>
                    </a:p>
                  </a:txBody>
                  <a:tcPr/>
                </a:tc>
              </a:tr>
              <a:tr h="370840">
                <a:tc>
                  <a:txBody>
                    <a:bodyPr/>
                    <a:lstStyle/>
                    <a:p>
                      <a:r>
                        <a:rPr lang="en-US" dirty="0" smtClean="0"/>
                        <a:t>Other Accessories</a:t>
                      </a:r>
                      <a:endParaRPr lang="en-GB" dirty="0"/>
                    </a:p>
                  </a:txBody>
                  <a:tcPr/>
                </a:tc>
                <a:tc>
                  <a:txBody>
                    <a:bodyPr/>
                    <a:lstStyle/>
                    <a:p>
                      <a:endParaRPr lang="en-GB" dirty="0"/>
                    </a:p>
                  </a:txBody>
                  <a:tcPr/>
                </a:tc>
                <a:tc>
                  <a:txBody>
                    <a:bodyPr/>
                    <a:lstStyle/>
                    <a:p>
                      <a:r>
                        <a:rPr lang="en-US" dirty="0" smtClean="0"/>
                        <a:t>Float</a:t>
                      </a:r>
                      <a:r>
                        <a:rPr lang="en-US" baseline="0" dirty="0" smtClean="0"/>
                        <a:t> Switch</a:t>
                      </a:r>
                      <a:endParaRPr lang="en-GB" dirty="0"/>
                    </a:p>
                  </a:txBody>
                  <a:tcPr/>
                </a:tc>
                <a:tc>
                  <a:txBody>
                    <a:bodyPr/>
                    <a:lstStyle/>
                    <a:p>
                      <a:r>
                        <a:rPr lang="en-US" dirty="0" smtClean="0"/>
                        <a:t>Charge Controller (Budget 30,000)</a:t>
                      </a:r>
                      <a:endParaRPr lang="en-GB" dirty="0"/>
                    </a:p>
                  </a:txBody>
                  <a:tcPr/>
                </a:tc>
              </a:tr>
              <a:tr h="370840">
                <a:tc>
                  <a:txBody>
                    <a:bodyPr/>
                    <a:lstStyle/>
                    <a:p>
                      <a:r>
                        <a:rPr lang="en-US" dirty="0" smtClean="0"/>
                        <a:t>Supply Period</a:t>
                      </a:r>
                      <a:endParaRPr lang="en-GB" dirty="0"/>
                    </a:p>
                  </a:txBody>
                  <a:tcPr/>
                </a:tc>
                <a:tc>
                  <a:txBody>
                    <a:bodyPr/>
                    <a:lstStyle/>
                    <a:p>
                      <a:r>
                        <a:rPr lang="en-US" dirty="0" smtClean="0"/>
                        <a:t>8:00 – 16:00</a:t>
                      </a:r>
                      <a:endParaRPr lang="en-GB" dirty="0"/>
                    </a:p>
                  </a:txBody>
                  <a:tcPr/>
                </a:tc>
                <a:tc>
                  <a:txBody>
                    <a:bodyPr/>
                    <a:lstStyle/>
                    <a:p>
                      <a:r>
                        <a:rPr lang="en-US" dirty="0" smtClean="0"/>
                        <a:t>8:00 – 23:00</a:t>
                      </a:r>
                      <a:endParaRPr lang="en-GB" dirty="0"/>
                    </a:p>
                  </a:txBody>
                  <a:tcPr/>
                </a:tc>
                <a:tc>
                  <a:txBody>
                    <a:bodyPr/>
                    <a:lstStyle/>
                    <a:p>
                      <a:r>
                        <a:rPr lang="en-US" dirty="0" smtClean="0"/>
                        <a:t>8:00</a:t>
                      </a:r>
                      <a:r>
                        <a:rPr lang="en-US" baseline="0" dirty="0" smtClean="0"/>
                        <a:t> – 20:00</a:t>
                      </a:r>
                      <a:endParaRPr lang="en-GB" dirty="0"/>
                    </a:p>
                  </a:txBody>
                  <a:tcPr/>
                </a:tc>
              </a:tr>
              <a:tr h="370840">
                <a:tc>
                  <a:txBody>
                    <a:bodyPr/>
                    <a:lstStyle/>
                    <a:p>
                      <a:r>
                        <a:rPr lang="en-US" dirty="0" err="1" smtClean="0"/>
                        <a:t>O&amp;M</a:t>
                      </a:r>
                      <a:endParaRPr lang="en-GB" dirty="0"/>
                    </a:p>
                  </a:txBody>
                  <a:tcPr/>
                </a:tc>
                <a:tc>
                  <a:txBody>
                    <a:bodyPr/>
                    <a:lstStyle/>
                    <a:p>
                      <a:r>
                        <a:rPr lang="en-US" dirty="0" smtClean="0"/>
                        <a:t>None</a:t>
                      </a:r>
                      <a:endParaRPr lang="en-GB" dirty="0"/>
                    </a:p>
                  </a:txBody>
                  <a:tcPr/>
                </a:tc>
                <a:tc>
                  <a:txBody>
                    <a:bodyPr/>
                    <a:lstStyle/>
                    <a:p>
                      <a:r>
                        <a:rPr lang="en-US" dirty="0" smtClean="0"/>
                        <a:t>None</a:t>
                      </a:r>
                      <a:endParaRPr lang="en-GB" dirty="0"/>
                    </a:p>
                  </a:txBody>
                  <a:tcPr/>
                </a:tc>
                <a:tc>
                  <a:txBody>
                    <a:bodyPr/>
                    <a:lstStyle/>
                    <a:p>
                      <a:r>
                        <a:rPr lang="en-US" dirty="0" smtClean="0"/>
                        <a:t>Batteries</a:t>
                      </a:r>
                      <a:r>
                        <a:rPr lang="en-US" baseline="0" dirty="0" smtClean="0"/>
                        <a:t> (3 - 5yrs)</a:t>
                      </a:r>
                      <a:endParaRPr lang="en-GB" dirty="0"/>
                    </a:p>
                  </a:txBody>
                  <a:tcPr/>
                </a:tc>
              </a:tr>
            </a:tbl>
          </a:graphicData>
        </a:graphic>
      </p:graphicFrame>
      <p:sp>
        <p:nvSpPr>
          <p:cNvPr id="4" name="Slide Number Placeholder 3"/>
          <p:cNvSpPr>
            <a:spLocks noGrp="1"/>
          </p:cNvSpPr>
          <p:nvPr>
            <p:ph type="sldNum" sz="quarter" idx="12"/>
          </p:nvPr>
        </p:nvSpPr>
        <p:spPr/>
        <p:txBody>
          <a:bodyPr/>
          <a:lstStyle/>
          <a:p>
            <a:fld id="{1E1151CB-FB55-4716-B9F1-041FE6398591}" type="slidenum">
              <a:rPr lang="en-US" smtClean="0"/>
              <a:pPr/>
              <a:t>14</a:t>
            </a:fld>
            <a:endParaRPr lang="en-US"/>
          </a:p>
        </p:txBody>
      </p:sp>
    </p:spTree>
    <p:extLst>
      <p:ext uri="{BB962C8B-B14F-4D97-AF65-F5344CB8AC3E}">
        <p14:creationId xmlns:p14="http://schemas.microsoft.com/office/powerpoint/2010/main" val="86522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788" y="2362200"/>
            <a:ext cx="9101912" cy="2123658"/>
          </a:xfrm>
          <a:prstGeom prst="rect">
            <a:avLst/>
          </a:prstGeom>
          <a:noFill/>
        </p:spPr>
        <p:txBody>
          <a:bodyPr wrap="square" rtlCol="0">
            <a:spAutoFit/>
          </a:bodyPr>
          <a:lstStyle/>
          <a:p>
            <a:pPr algn="ctr"/>
            <a:r>
              <a:rPr lang="en-GB" sz="6600" b="1" dirty="0" smtClean="0">
                <a:solidFill>
                  <a:srgbClr val="FF0000"/>
                </a:solidFill>
              </a:rPr>
              <a:t>THANK YOU!</a:t>
            </a:r>
          </a:p>
          <a:p>
            <a:pPr algn="ctr"/>
            <a:r>
              <a:rPr lang="en-GB" sz="6600" b="1" dirty="0" smtClean="0">
                <a:solidFill>
                  <a:srgbClr val="FF0000"/>
                </a:solidFill>
              </a:rPr>
              <a:t>Q&amp;A</a:t>
            </a:r>
            <a:endParaRPr lang="en-GB" sz="6600"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Two</a:t>
            </a:r>
            <a:r>
              <a:rPr lang="de-DE" dirty="0" smtClean="0"/>
              <a:t> </a:t>
            </a:r>
            <a:r>
              <a:rPr lang="de-DE" dirty="0" err="1" smtClean="0"/>
              <a:t>important</a:t>
            </a:r>
            <a:r>
              <a:rPr lang="de-DE" dirty="0" smtClean="0"/>
              <a:t> </a:t>
            </a:r>
            <a:r>
              <a:rPr lang="de-DE" dirty="0" err="1" smtClean="0"/>
              <a:t>concepts</a:t>
            </a:r>
            <a:endParaRPr lang="de-DE" dirty="0"/>
          </a:p>
        </p:txBody>
      </p:sp>
      <p:sp>
        <p:nvSpPr>
          <p:cNvPr id="3" name="Inhaltsplatzhalter 2"/>
          <p:cNvSpPr>
            <a:spLocks noGrp="1"/>
          </p:cNvSpPr>
          <p:nvPr>
            <p:ph idx="1"/>
          </p:nvPr>
        </p:nvSpPr>
        <p:spPr>
          <a:xfrm>
            <a:off x="457200" y="1600200"/>
            <a:ext cx="5257800" cy="4525963"/>
          </a:xfrm>
        </p:spPr>
        <p:txBody>
          <a:bodyPr/>
          <a:lstStyle/>
          <a:p>
            <a:r>
              <a:rPr lang="de-DE" dirty="0" err="1" smtClean="0"/>
              <a:t>Water</a:t>
            </a:r>
            <a:r>
              <a:rPr lang="de-DE" dirty="0" smtClean="0"/>
              <a:t> </a:t>
            </a:r>
            <a:r>
              <a:rPr lang="de-DE" dirty="0"/>
              <a:t>p</a:t>
            </a:r>
            <a:r>
              <a:rPr lang="de-DE" dirty="0" smtClean="0"/>
              <a:t>er </a:t>
            </a:r>
            <a:r>
              <a:rPr lang="de-DE" dirty="0" err="1" smtClean="0"/>
              <a:t>day</a:t>
            </a:r>
            <a:endParaRPr lang="de-DE" dirty="0" smtClean="0"/>
          </a:p>
          <a:p>
            <a:pPr lvl="1"/>
            <a:r>
              <a:rPr lang="de-DE" sz="2400" dirty="0" smtClean="0"/>
              <a:t>Total </a:t>
            </a:r>
            <a:r>
              <a:rPr lang="de-DE" sz="2400" dirty="0" err="1" smtClean="0"/>
              <a:t>water</a:t>
            </a:r>
            <a:r>
              <a:rPr lang="de-DE" sz="2400" dirty="0" smtClean="0"/>
              <a:t> </a:t>
            </a:r>
            <a:r>
              <a:rPr lang="de-DE" sz="2400" dirty="0" err="1" smtClean="0"/>
              <a:t>requirements</a:t>
            </a:r>
            <a:r>
              <a:rPr lang="de-DE" sz="2400" dirty="0" smtClean="0"/>
              <a:t> </a:t>
            </a:r>
            <a:r>
              <a:rPr lang="de-DE" sz="2400" dirty="0" err="1" smtClean="0"/>
              <a:t>for</a:t>
            </a:r>
            <a:r>
              <a:rPr lang="de-DE" sz="2400" dirty="0" smtClean="0"/>
              <a:t> </a:t>
            </a:r>
            <a:r>
              <a:rPr lang="de-DE" sz="2400" dirty="0" err="1" smtClean="0"/>
              <a:t>the</a:t>
            </a:r>
            <a:r>
              <a:rPr lang="de-DE" sz="2400" dirty="0" smtClean="0"/>
              <a:t> </a:t>
            </a:r>
            <a:r>
              <a:rPr lang="de-DE" sz="2400" dirty="0" err="1" smtClean="0"/>
              <a:t>application</a:t>
            </a:r>
            <a:endParaRPr lang="de-DE" sz="2400" dirty="0" smtClean="0"/>
          </a:p>
          <a:p>
            <a:pPr lvl="1"/>
            <a:r>
              <a:rPr lang="en-GB" sz="2400" dirty="0"/>
              <a:t>Pump water during daylight hours</a:t>
            </a:r>
          </a:p>
          <a:p>
            <a:r>
              <a:rPr lang="en-GB" sz="2800" dirty="0"/>
              <a:t>Store water not electricity</a:t>
            </a:r>
          </a:p>
          <a:p>
            <a:pPr lvl="1"/>
            <a:r>
              <a:rPr lang="en-GB" sz="2400" dirty="0"/>
              <a:t>Make water available when needed</a:t>
            </a:r>
          </a:p>
          <a:p>
            <a:pPr lvl="1"/>
            <a:r>
              <a:rPr lang="en-GB" sz="2400" dirty="0"/>
              <a:t>Simple and efficient</a:t>
            </a:r>
          </a:p>
          <a:p>
            <a:pPr lvl="1"/>
            <a:endParaRPr lang="de-DE" dirty="0"/>
          </a:p>
        </p:txBody>
      </p:sp>
      <p:sp>
        <p:nvSpPr>
          <p:cNvPr id="4" name="Foliennummernplatzhalter 3"/>
          <p:cNvSpPr>
            <a:spLocks noGrp="1"/>
          </p:cNvSpPr>
          <p:nvPr>
            <p:ph type="sldNum" sz="quarter" idx="12"/>
          </p:nvPr>
        </p:nvSpPr>
        <p:spPr/>
        <p:txBody>
          <a:bodyPr/>
          <a:lstStyle/>
          <a:p>
            <a:fld id="{1E1151CB-FB55-4716-B9F1-041FE6398591}" type="slidenum">
              <a:rPr lang="en-US" smtClean="0"/>
              <a:pPr/>
              <a:t>2</a:t>
            </a:fld>
            <a:endParaRPr lang="en-US"/>
          </a:p>
        </p:txBody>
      </p:sp>
      <p:pic>
        <p:nvPicPr>
          <p:cNvPr id="6" name="Grafik 5"/>
          <p:cNvPicPr>
            <a:picLocks noChangeAspect="1"/>
          </p:cNvPicPr>
          <p:nvPr/>
        </p:nvPicPr>
        <p:blipFill>
          <a:blip r:embed="rId2"/>
          <a:stretch>
            <a:fillRect/>
          </a:stretch>
        </p:blipFill>
        <p:spPr>
          <a:xfrm>
            <a:off x="5791200" y="1600200"/>
            <a:ext cx="2962913" cy="2091109"/>
          </a:xfrm>
          <a:prstGeom prst="rect">
            <a:avLst/>
          </a:prstGeom>
        </p:spPr>
      </p:pic>
      <p:pic>
        <p:nvPicPr>
          <p:cNvPr id="7" name="Grafik 6"/>
          <p:cNvPicPr>
            <a:picLocks noChangeAspect="1"/>
          </p:cNvPicPr>
          <p:nvPr/>
        </p:nvPicPr>
        <p:blipFill>
          <a:blip r:embed="rId3"/>
          <a:stretch>
            <a:fillRect/>
          </a:stretch>
        </p:blipFill>
        <p:spPr>
          <a:xfrm>
            <a:off x="5791200" y="3720141"/>
            <a:ext cx="2871465" cy="2213040"/>
          </a:xfrm>
          <a:prstGeom prst="rect">
            <a:avLst/>
          </a:prstGeom>
        </p:spPr>
      </p:pic>
    </p:spTree>
    <p:extLst>
      <p:ext uri="{BB962C8B-B14F-4D97-AF65-F5344CB8AC3E}">
        <p14:creationId xmlns:p14="http://schemas.microsoft.com/office/powerpoint/2010/main" val="3814911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Two</a:t>
            </a:r>
            <a:r>
              <a:rPr lang="de-DE" dirty="0" smtClean="0"/>
              <a:t> </a:t>
            </a:r>
            <a:r>
              <a:rPr lang="de-DE" dirty="0" err="1" smtClean="0"/>
              <a:t>important</a:t>
            </a:r>
            <a:r>
              <a:rPr lang="de-DE" dirty="0" smtClean="0"/>
              <a:t> </a:t>
            </a:r>
            <a:r>
              <a:rPr lang="de-DE" dirty="0" err="1" smtClean="0"/>
              <a:t>concepts</a:t>
            </a:r>
            <a:endParaRPr lang="de-DE" dirty="0"/>
          </a:p>
        </p:txBody>
      </p:sp>
      <p:sp>
        <p:nvSpPr>
          <p:cNvPr id="3" name="Inhaltsplatzhalter 2"/>
          <p:cNvSpPr>
            <a:spLocks noGrp="1"/>
          </p:cNvSpPr>
          <p:nvPr>
            <p:ph idx="1"/>
          </p:nvPr>
        </p:nvSpPr>
        <p:spPr>
          <a:xfrm>
            <a:off x="457200" y="1600200"/>
            <a:ext cx="8534400" cy="4525963"/>
          </a:xfrm>
        </p:spPr>
        <p:txBody>
          <a:bodyPr/>
          <a:lstStyle/>
          <a:p>
            <a:r>
              <a:rPr lang="en-GB" sz="2400" dirty="0"/>
              <a:t>Water per day</a:t>
            </a:r>
          </a:p>
          <a:p>
            <a:pPr lvl="1"/>
            <a:r>
              <a:rPr lang="en-GB" sz="1600" dirty="0"/>
              <a:t>Historically pumps have been specified based on the flow they deliver per minute or hour.  For example 1000 litres per hour or 264 USG per hour or 4.2 gallons per minute</a:t>
            </a:r>
          </a:p>
          <a:p>
            <a:pPr lvl="1"/>
            <a:r>
              <a:rPr lang="en-GB" sz="1600" dirty="0"/>
              <a:t>With solar pumping you are looking to maximise the water pumped while the sun shines.  For this reason litres (or cubic metres or gallons) per day is the critical measurement</a:t>
            </a:r>
          </a:p>
          <a:p>
            <a:pPr lvl="1"/>
            <a:r>
              <a:rPr lang="en-GB" sz="1600" dirty="0"/>
              <a:t>Always talk about customer </a:t>
            </a:r>
            <a:r>
              <a:rPr lang="en-GB" sz="1600" b="1" dirty="0"/>
              <a:t>requirements per day </a:t>
            </a:r>
            <a:r>
              <a:rPr lang="en-GB" sz="1600" dirty="0"/>
              <a:t>rather than per hour to avoid confusion</a:t>
            </a:r>
          </a:p>
          <a:p>
            <a:r>
              <a:rPr lang="en-GB" sz="2400" dirty="0"/>
              <a:t>Store water not electricity</a:t>
            </a:r>
          </a:p>
          <a:p>
            <a:pPr lvl="1"/>
            <a:r>
              <a:rPr lang="en-GB" sz="1600" dirty="0"/>
              <a:t>Relying on batteries to pump water overnight introduces cost and complexity to a solution</a:t>
            </a:r>
          </a:p>
          <a:p>
            <a:pPr lvl="1"/>
            <a:r>
              <a:rPr lang="en-GB" sz="1600" dirty="0"/>
              <a:t>Batteries are heavy, expensive, difficult to transport and dispose of and have a limited (3 year typically) life</a:t>
            </a:r>
          </a:p>
          <a:p>
            <a:pPr lvl="1"/>
            <a:r>
              <a:rPr lang="en-GB" sz="1600" dirty="0"/>
              <a:t>Storing water in an elevated tank is efficient and means water is always available</a:t>
            </a:r>
          </a:p>
          <a:p>
            <a:pPr lvl="1"/>
            <a:endParaRPr lang="de-DE" dirty="0"/>
          </a:p>
        </p:txBody>
      </p:sp>
      <p:sp>
        <p:nvSpPr>
          <p:cNvPr id="4" name="Foliennummernplatzhalter 3"/>
          <p:cNvSpPr>
            <a:spLocks noGrp="1"/>
          </p:cNvSpPr>
          <p:nvPr>
            <p:ph type="sldNum" sz="quarter" idx="12"/>
          </p:nvPr>
        </p:nvSpPr>
        <p:spPr/>
        <p:txBody>
          <a:bodyPr/>
          <a:lstStyle/>
          <a:p>
            <a:fld id="{1E1151CB-FB55-4716-B9F1-041FE6398591}" type="slidenum">
              <a:rPr lang="en-US" smtClean="0"/>
              <a:pPr/>
              <a:t>3</a:t>
            </a:fld>
            <a:endParaRPr lang="en-US"/>
          </a:p>
        </p:txBody>
      </p:sp>
    </p:spTree>
    <p:extLst>
      <p:ext uri="{BB962C8B-B14F-4D97-AF65-F5344CB8AC3E}">
        <p14:creationId xmlns:p14="http://schemas.microsoft.com/office/powerpoint/2010/main" val="4118415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Site Information</a:t>
            </a:r>
            <a:endParaRPr lang="en-GB" dirty="0"/>
          </a:p>
        </p:txBody>
      </p:sp>
      <p:sp>
        <p:nvSpPr>
          <p:cNvPr id="3" name="Content Placeholder 2"/>
          <p:cNvSpPr>
            <a:spLocks noGrp="1"/>
          </p:cNvSpPr>
          <p:nvPr>
            <p:ph idx="1"/>
          </p:nvPr>
        </p:nvSpPr>
        <p:spPr/>
        <p:txBody>
          <a:bodyPr/>
          <a:lstStyle/>
          <a:p>
            <a:r>
              <a:rPr lang="en-US" dirty="0" smtClean="0"/>
              <a:t>Borehole Site – </a:t>
            </a:r>
            <a:r>
              <a:rPr lang="en-US" dirty="0" err="1" smtClean="0"/>
              <a:t>Dadaab</a:t>
            </a:r>
            <a:r>
              <a:rPr lang="en-US" dirty="0" smtClean="0"/>
              <a:t>, Kenya</a:t>
            </a:r>
          </a:p>
          <a:p>
            <a:r>
              <a:rPr lang="en-US" dirty="0" smtClean="0"/>
              <a:t>Borehole Depth – 60m</a:t>
            </a:r>
          </a:p>
          <a:p>
            <a:r>
              <a:rPr lang="en-US" dirty="0" smtClean="0"/>
              <a:t>Borehole Yield – 3 m</a:t>
            </a:r>
            <a:r>
              <a:rPr lang="en-US" baseline="30000" dirty="0" smtClean="0"/>
              <a:t>3</a:t>
            </a:r>
            <a:r>
              <a:rPr lang="en-US" dirty="0" smtClean="0"/>
              <a:t>/</a:t>
            </a:r>
            <a:r>
              <a:rPr lang="en-US" dirty="0" err="1" smtClean="0"/>
              <a:t>hr</a:t>
            </a:r>
            <a:endParaRPr lang="en-US" dirty="0"/>
          </a:p>
          <a:p>
            <a:r>
              <a:rPr lang="en-US" dirty="0" smtClean="0"/>
              <a:t>Daily Water Requirement – 10 m</a:t>
            </a:r>
            <a:r>
              <a:rPr lang="en-US" baseline="30000" dirty="0" smtClean="0"/>
              <a:t>3</a:t>
            </a:r>
          </a:p>
          <a:p>
            <a:r>
              <a:rPr lang="en-US" dirty="0" err="1" smtClean="0"/>
              <a:t>Avg</a:t>
            </a:r>
            <a:r>
              <a:rPr lang="en-US" dirty="0" smtClean="0"/>
              <a:t> Daily Solar Irradiation – 6 kWh/m</a:t>
            </a:r>
            <a:r>
              <a:rPr lang="en-US" baseline="30000" dirty="0" smtClean="0"/>
              <a:t>2</a:t>
            </a:r>
            <a:endParaRPr lang="en-US" baseline="30000" dirty="0"/>
          </a:p>
          <a:p>
            <a:r>
              <a:rPr lang="en-US" dirty="0" smtClean="0"/>
              <a:t>Ambient Temp – 30</a:t>
            </a:r>
            <a:r>
              <a:rPr lang="en-US" baseline="30000" dirty="0" smtClean="0"/>
              <a:t>o</a:t>
            </a:r>
            <a:r>
              <a:rPr lang="en-US" dirty="0" smtClean="0"/>
              <a:t>C</a:t>
            </a:r>
          </a:p>
          <a:p>
            <a:endParaRPr lang="en-GB" dirty="0"/>
          </a:p>
        </p:txBody>
      </p:sp>
      <p:sp>
        <p:nvSpPr>
          <p:cNvPr id="4" name="Slide Number Placeholder 3"/>
          <p:cNvSpPr>
            <a:spLocks noGrp="1"/>
          </p:cNvSpPr>
          <p:nvPr>
            <p:ph type="sldNum" sz="quarter" idx="12"/>
          </p:nvPr>
        </p:nvSpPr>
        <p:spPr/>
        <p:txBody>
          <a:bodyPr/>
          <a:lstStyle/>
          <a:p>
            <a:fld id="{1E1151CB-FB55-4716-B9F1-041FE6398591}" type="slidenum">
              <a:rPr lang="en-US" smtClean="0"/>
              <a:pPr/>
              <a:t>4</a:t>
            </a:fld>
            <a:endParaRPr lang="en-US"/>
          </a:p>
        </p:txBody>
      </p:sp>
    </p:spTree>
    <p:extLst>
      <p:ext uri="{BB962C8B-B14F-4D97-AF65-F5344CB8AC3E}">
        <p14:creationId xmlns:p14="http://schemas.microsoft.com/office/powerpoint/2010/main" val="2968995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Daily Irradiation (</a:t>
            </a:r>
            <a:r>
              <a:rPr lang="en-US" dirty="0" err="1" smtClean="0"/>
              <a:t>EA</a:t>
            </a:r>
            <a:r>
              <a:rPr lang="en-US" dirty="0" smtClean="0"/>
              <a:t>)</a:t>
            </a:r>
            <a:endParaRPr lang="en-GB" dirty="0"/>
          </a:p>
        </p:txBody>
      </p:sp>
      <p:pic>
        <p:nvPicPr>
          <p:cNvPr id="5" name="Content Placeholder 4"/>
          <p:cNvPicPr>
            <a:picLocks noGrp="1" noChangeAspect="1"/>
          </p:cNvPicPr>
          <p:nvPr>
            <p:ph idx="1"/>
          </p:nvPr>
        </p:nvPicPr>
        <p:blipFill>
          <a:blip r:embed="rId2"/>
          <a:stretch>
            <a:fillRect/>
          </a:stretch>
        </p:blipFill>
        <p:spPr>
          <a:xfrm>
            <a:off x="1436544" y="1589662"/>
            <a:ext cx="6488428" cy="3962400"/>
          </a:xfrm>
          <a:prstGeom prst="rect">
            <a:avLst/>
          </a:prstGeom>
        </p:spPr>
      </p:pic>
      <p:sp>
        <p:nvSpPr>
          <p:cNvPr id="4" name="Slide Number Placeholder 3"/>
          <p:cNvSpPr>
            <a:spLocks noGrp="1"/>
          </p:cNvSpPr>
          <p:nvPr>
            <p:ph type="sldNum" sz="quarter" idx="12"/>
          </p:nvPr>
        </p:nvSpPr>
        <p:spPr/>
        <p:txBody>
          <a:bodyPr/>
          <a:lstStyle/>
          <a:p>
            <a:fld id="{1E1151CB-FB55-4716-B9F1-041FE6398591}" type="slidenum">
              <a:rPr lang="en-US" smtClean="0"/>
              <a:pPr/>
              <a:t>5</a:t>
            </a:fld>
            <a:endParaRPr lang="en-US"/>
          </a:p>
        </p:txBody>
      </p:sp>
      <p:sp>
        <p:nvSpPr>
          <p:cNvPr id="6" name="TextBox 5"/>
          <p:cNvSpPr txBox="1"/>
          <p:nvPr/>
        </p:nvSpPr>
        <p:spPr>
          <a:xfrm>
            <a:off x="6795313" y="5840394"/>
            <a:ext cx="1116011" cy="369332"/>
          </a:xfrm>
          <a:prstGeom prst="rect">
            <a:avLst/>
          </a:prstGeom>
          <a:noFill/>
        </p:spPr>
        <p:txBody>
          <a:bodyPr wrap="none" rtlCol="0">
            <a:spAutoFit/>
          </a:bodyPr>
          <a:lstStyle/>
          <a:p>
            <a:r>
              <a:rPr lang="en-US" b="1" dirty="0" err="1" smtClean="0"/>
              <a:t>kWhr</a:t>
            </a:r>
            <a:r>
              <a:rPr lang="en-US" b="1" dirty="0" smtClean="0"/>
              <a:t>/m</a:t>
            </a:r>
            <a:r>
              <a:rPr lang="en-US" b="1" baseline="30000" dirty="0" smtClean="0"/>
              <a:t>3</a:t>
            </a:r>
            <a:endParaRPr lang="en-GB" b="1" baseline="30000" dirty="0"/>
          </a:p>
        </p:txBody>
      </p:sp>
    </p:spTree>
    <p:extLst>
      <p:ext uri="{BB962C8B-B14F-4D97-AF65-F5344CB8AC3E}">
        <p14:creationId xmlns:p14="http://schemas.microsoft.com/office/powerpoint/2010/main" val="3488502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10m3/day/No Tank</a:t>
            </a:r>
            <a:endParaRPr lang="en-GB" dirty="0"/>
          </a:p>
        </p:txBody>
      </p:sp>
      <p:sp>
        <p:nvSpPr>
          <p:cNvPr id="3" name="Content Placeholder 2"/>
          <p:cNvSpPr>
            <a:spLocks noGrp="1"/>
          </p:cNvSpPr>
          <p:nvPr>
            <p:ph sz="half" idx="1"/>
          </p:nvPr>
        </p:nvSpPr>
        <p:spPr/>
        <p:txBody>
          <a:bodyPr/>
          <a:lstStyle/>
          <a:p>
            <a:pPr marL="0" indent="0">
              <a:buNone/>
            </a:pPr>
            <a:r>
              <a:rPr lang="en-US" sz="1800" b="1" u="sng" dirty="0" smtClean="0"/>
              <a:t>Using Compass Solar Pump Tool</a:t>
            </a:r>
          </a:p>
          <a:p>
            <a:r>
              <a:rPr lang="en-US" sz="1800" dirty="0" smtClean="0"/>
              <a:t>PS600 HR-10 Selected</a:t>
            </a:r>
          </a:p>
          <a:p>
            <a:r>
              <a:rPr lang="en-US" sz="1800" dirty="0" err="1" smtClean="0"/>
              <a:t>Avg</a:t>
            </a:r>
            <a:r>
              <a:rPr lang="en-US" sz="1800" dirty="0" smtClean="0"/>
              <a:t> Daily Output 10m</a:t>
            </a:r>
            <a:r>
              <a:rPr lang="en-US" sz="1800" baseline="30000" dirty="0" smtClean="0"/>
              <a:t>3</a:t>
            </a:r>
            <a:r>
              <a:rPr lang="en-US" sz="1800" dirty="0" smtClean="0"/>
              <a:t>hr </a:t>
            </a:r>
          </a:p>
          <a:p>
            <a:r>
              <a:rPr lang="en-US" sz="1800" dirty="0" smtClean="0"/>
              <a:t>Solar Power Required: 750Wp (3 Panels of 250W)</a:t>
            </a:r>
          </a:p>
          <a:p>
            <a:r>
              <a:rPr lang="en-US" sz="1800" dirty="0" smtClean="0"/>
              <a:t>Detailed Design Report Attached</a:t>
            </a:r>
          </a:p>
          <a:p>
            <a:endParaRPr lang="en-US" sz="2000" dirty="0" smtClean="0"/>
          </a:p>
          <a:p>
            <a:endParaRPr lang="en-GB" sz="2000" dirty="0"/>
          </a:p>
        </p:txBody>
      </p:sp>
      <p:sp>
        <p:nvSpPr>
          <p:cNvPr id="4" name="Slide Number Placeholder 3"/>
          <p:cNvSpPr>
            <a:spLocks noGrp="1"/>
          </p:cNvSpPr>
          <p:nvPr>
            <p:ph type="sldNum" sz="quarter" idx="12"/>
          </p:nvPr>
        </p:nvSpPr>
        <p:spPr/>
        <p:txBody>
          <a:bodyPr/>
          <a:lstStyle/>
          <a:p>
            <a:fld id="{1E1151CB-FB55-4716-B9F1-041FE6398591}" type="slidenum">
              <a:rPr lang="en-US" smtClean="0"/>
              <a:pPr/>
              <a:t>6</a:t>
            </a:fld>
            <a:endParaRPr lang="en-US"/>
          </a:p>
        </p:txBody>
      </p:sp>
      <p:pic>
        <p:nvPicPr>
          <p:cNvPr id="12" name="Content Placeholder 11"/>
          <p:cNvPicPr>
            <a:picLocks noGrp="1" noChangeAspect="1"/>
          </p:cNvPicPr>
          <p:nvPr>
            <p:ph sz="half" idx="2"/>
          </p:nvPr>
        </p:nvPicPr>
        <p:blipFill>
          <a:blip r:embed="rId3"/>
          <a:stretch>
            <a:fillRect/>
          </a:stretch>
        </p:blipFill>
        <p:spPr>
          <a:xfrm>
            <a:off x="4648200" y="1612710"/>
            <a:ext cx="4038600" cy="1748232"/>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777477535"/>
              </p:ext>
            </p:extLst>
          </p:nvPr>
        </p:nvGraphicFramePr>
        <p:xfrm>
          <a:off x="5346700" y="4267200"/>
          <a:ext cx="2730500" cy="685800"/>
        </p:xfrm>
        <a:graphic>
          <a:graphicData uri="http://schemas.openxmlformats.org/presentationml/2006/ole">
            <mc:AlternateContent xmlns:mc="http://schemas.openxmlformats.org/markup-compatibility/2006">
              <mc:Choice xmlns:v="urn:schemas-microsoft-com:vml" Requires="v">
                <p:oleObj spid="_x0000_s1042" name="Packager Shell Object" showAsIcon="1" r:id="rId4" imgW="2730960" imgH="685800" progId="Package">
                  <p:embed/>
                </p:oleObj>
              </mc:Choice>
              <mc:Fallback>
                <p:oleObj name="Packager Shell Object" showAsIcon="1" r:id="rId4" imgW="2730960" imgH="685800" progId="Package">
                  <p:embed/>
                  <p:pic>
                    <p:nvPicPr>
                      <p:cNvPr id="0" name=""/>
                      <p:cNvPicPr/>
                      <p:nvPr/>
                    </p:nvPicPr>
                    <p:blipFill>
                      <a:blip r:embed="rId5"/>
                      <a:stretch>
                        <a:fillRect/>
                      </a:stretch>
                    </p:blipFill>
                    <p:spPr>
                      <a:xfrm>
                        <a:off x="5346700" y="4267200"/>
                        <a:ext cx="2730500" cy="685800"/>
                      </a:xfrm>
                      <a:prstGeom prst="rect">
                        <a:avLst/>
                      </a:prstGeom>
                    </p:spPr>
                  </p:pic>
                </p:oleObj>
              </mc:Fallback>
            </mc:AlternateContent>
          </a:graphicData>
        </a:graphic>
      </p:graphicFrame>
    </p:spTree>
    <p:extLst>
      <p:ext uri="{BB962C8B-B14F-4D97-AF65-F5344CB8AC3E}">
        <p14:creationId xmlns:p14="http://schemas.microsoft.com/office/powerpoint/2010/main" val="994878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Water Produced/Consumed</a:t>
            </a:r>
            <a:endParaRPr lang="en-GB"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97584468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9F1962C8-32F9-455A-9AB8-5E17E0128A2F}" type="slidenum">
              <a:rPr lang="en-US" smtClean="0"/>
              <a:pPr/>
              <a:t>7</a:t>
            </a:fld>
            <a:endParaRPr lang="en-US"/>
          </a:p>
        </p:txBody>
      </p:sp>
    </p:spTree>
    <p:extLst>
      <p:ext uri="{BB962C8B-B14F-4D97-AF65-F5344CB8AC3E}">
        <p14:creationId xmlns:p14="http://schemas.microsoft.com/office/powerpoint/2010/main" val="2666836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Site Information</a:t>
            </a:r>
            <a:endParaRPr lang="en-GB" dirty="0"/>
          </a:p>
        </p:txBody>
      </p:sp>
      <p:sp>
        <p:nvSpPr>
          <p:cNvPr id="3" name="Content Placeholder 2"/>
          <p:cNvSpPr>
            <a:spLocks noGrp="1"/>
          </p:cNvSpPr>
          <p:nvPr>
            <p:ph idx="1"/>
          </p:nvPr>
        </p:nvSpPr>
        <p:spPr/>
        <p:txBody>
          <a:bodyPr/>
          <a:lstStyle/>
          <a:p>
            <a:r>
              <a:rPr lang="en-US" dirty="0" smtClean="0"/>
              <a:t>Daily Water Requirement – 16 m</a:t>
            </a:r>
            <a:r>
              <a:rPr lang="en-US" baseline="30000" dirty="0" smtClean="0"/>
              <a:t>3</a:t>
            </a:r>
          </a:p>
          <a:p>
            <a:r>
              <a:rPr lang="en-US" dirty="0" err="1" smtClean="0"/>
              <a:t>Avg</a:t>
            </a:r>
            <a:r>
              <a:rPr lang="en-US" dirty="0" smtClean="0"/>
              <a:t> of 1 m3/</a:t>
            </a:r>
            <a:r>
              <a:rPr lang="en-US" dirty="0" err="1" smtClean="0"/>
              <a:t>hr</a:t>
            </a:r>
            <a:r>
              <a:rPr lang="en-US" dirty="0" smtClean="0"/>
              <a:t> is required up to 11pm at night.</a:t>
            </a:r>
          </a:p>
          <a:p>
            <a:r>
              <a:rPr lang="en-US" dirty="0" smtClean="0"/>
              <a:t>All other factors remain constant.</a:t>
            </a:r>
          </a:p>
          <a:p>
            <a:endParaRPr lang="en-GB" dirty="0"/>
          </a:p>
        </p:txBody>
      </p:sp>
      <p:sp>
        <p:nvSpPr>
          <p:cNvPr id="4" name="Slide Number Placeholder 3"/>
          <p:cNvSpPr>
            <a:spLocks noGrp="1"/>
          </p:cNvSpPr>
          <p:nvPr>
            <p:ph type="sldNum" sz="quarter" idx="12"/>
          </p:nvPr>
        </p:nvSpPr>
        <p:spPr/>
        <p:txBody>
          <a:bodyPr/>
          <a:lstStyle/>
          <a:p>
            <a:fld id="{1E1151CB-FB55-4716-B9F1-041FE6398591}" type="slidenum">
              <a:rPr lang="en-US" smtClean="0"/>
              <a:pPr/>
              <a:t>8</a:t>
            </a:fld>
            <a:endParaRPr lang="en-US"/>
          </a:p>
        </p:txBody>
      </p:sp>
    </p:spTree>
    <p:extLst>
      <p:ext uri="{BB962C8B-B14F-4D97-AF65-F5344CB8AC3E}">
        <p14:creationId xmlns:p14="http://schemas.microsoft.com/office/powerpoint/2010/main" val="1986479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 16m</a:t>
            </a:r>
            <a:r>
              <a:rPr lang="en-US" baseline="30000" dirty="0" smtClean="0"/>
              <a:t>3</a:t>
            </a:r>
            <a:r>
              <a:rPr lang="en-US" dirty="0" smtClean="0"/>
              <a:t>/day (Plus Tank)</a:t>
            </a:r>
            <a:endParaRPr lang="en-GB" dirty="0"/>
          </a:p>
        </p:txBody>
      </p:sp>
      <p:sp>
        <p:nvSpPr>
          <p:cNvPr id="3" name="Content Placeholder 2"/>
          <p:cNvSpPr>
            <a:spLocks noGrp="1"/>
          </p:cNvSpPr>
          <p:nvPr>
            <p:ph sz="half" idx="1"/>
          </p:nvPr>
        </p:nvSpPr>
        <p:spPr/>
        <p:txBody>
          <a:bodyPr/>
          <a:lstStyle/>
          <a:p>
            <a:pPr marL="0" indent="0">
              <a:buNone/>
            </a:pPr>
            <a:r>
              <a:rPr lang="en-US" sz="1800" b="1" u="sng" dirty="0" smtClean="0"/>
              <a:t>Using Compass Solar Pump Tool</a:t>
            </a:r>
          </a:p>
          <a:p>
            <a:r>
              <a:rPr lang="en-US" sz="1800" dirty="0" smtClean="0"/>
              <a:t>Use 10m</a:t>
            </a:r>
            <a:r>
              <a:rPr lang="en-US" sz="1800" baseline="30000" dirty="0" smtClean="0"/>
              <a:t>3</a:t>
            </a:r>
            <a:r>
              <a:rPr lang="en-US" sz="1800" dirty="0" smtClean="0"/>
              <a:t> storage tank for night consumption</a:t>
            </a:r>
          </a:p>
          <a:p>
            <a:r>
              <a:rPr lang="en-US" sz="1800" dirty="0"/>
              <a:t>PS600 </a:t>
            </a:r>
            <a:r>
              <a:rPr lang="en-US" sz="1800" dirty="0" smtClean="0"/>
              <a:t>HR-10 </a:t>
            </a:r>
            <a:r>
              <a:rPr lang="en-US" sz="1800" dirty="0"/>
              <a:t>Selected</a:t>
            </a:r>
          </a:p>
          <a:p>
            <a:r>
              <a:rPr lang="en-US" sz="1800" dirty="0" err="1" smtClean="0"/>
              <a:t>Avg</a:t>
            </a:r>
            <a:r>
              <a:rPr lang="en-US" sz="1800" dirty="0" smtClean="0"/>
              <a:t> </a:t>
            </a:r>
            <a:r>
              <a:rPr lang="en-US" sz="1800" dirty="0"/>
              <a:t>Daily Output </a:t>
            </a:r>
            <a:r>
              <a:rPr lang="en-US" sz="1800" dirty="0" smtClean="0"/>
              <a:t>16m</a:t>
            </a:r>
            <a:r>
              <a:rPr lang="en-US" sz="1800" baseline="30000" dirty="0" smtClean="0"/>
              <a:t>3</a:t>
            </a:r>
            <a:r>
              <a:rPr lang="en-US" sz="1800" dirty="0" smtClean="0"/>
              <a:t>hr </a:t>
            </a:r>
            <a:endParaRPr lang="en-US" sz="1800" dirty="0"/>
          </a:p>
          <a:p>
            <a:r>
              <a:rPr lang="en-US" sz="1800" dirty="0"/>
              <a:t>Solar Power Required: </a:t>
            </a:r>
            <a:r>
              <a:rPr lang="en-US" sz="1800" dirty="0" smtClean="0"/>
              <a:t>1,500Wp (6 </a:t>
            </a:r>
            <a:r>
              <a:rPr lang="en-US" sz="1800" dirty="0"/>
              <a:t>Panels of 250W)</a:t>
            </a:r>
          </a:p>
          <a:p>
            <a:r>
              <a:rPr lang="en-US" sz="1800" dirty="0" smtClean="0"/>
              <a:t>Detailed </a:t>
            </a:r>
            <a:r>
              <a:rPr lang="en-US" sz="1800" dirty="0"/>
              <a:t>Design Report </a:t>
            </a:r>
            <a:r>
              <a:rPr lang="en-US" sz="1800" dirty="0" smtClean="0"/>
              <a:t>Attached</a:t>
            </a:r>
          </a:p>
          <a:p>
            <a:r>
              <a:rPr lang="en-US" sz="1800" dirty="0" smtClean="0">
                <a:solidFill>
                  <a:srgbClr val="FF0000"/>
                </a:solidFill>
              </a:rPr>
              <a:t>Additional CAPEX: 1 No 10m3 tank, 3 No </a:t>
            </a:r>
            <a:r>
              <a:rPr lang="en-US" sz="1800" dirty="0">
                <a:solidFill>
                  <a:srgbClr val="FF0000"/>
                </a:solidFill>
              </a:rPr>
              <a:t>Panels of </a:t>
            </a:r>
            <a:r>
              <a:rPr lang="en-US" sz="1800" dirty="0" smtClean="0">
                <a:solidFill>
                  <a:srgbClr val="FF0000"/>
                </a:solidFill>
              </a:rPr>
              <a:t>250W.</a:t>
            </a:r>
          </a:p>
          <a:p>
            <a:r>
              <a:rPr lang="en-US" sz="1800" dirty="0">
                <a:solidFill>
                  <a:srgbClr val="FF0000"/>
                </a:solidFill>
              </a:rPr>
              <a:t>Additional </a:t>
            </a:r>
            <a:r>
              <a:rPr lang="en-US" sz="1800" dirty="0" err="1" smtClean="0">
                <a:solidFill>
                  <a:srgbClr val="FF0000"/>
                </a:solidFill>
              </a:rPr>
              <a:t>O&amp;M</a:t>
            </a:r>
            <a:r>
              <a:rPr lang="en-US" sz="1800" dirty="0" smtClean="0">
                <a:solidFill>
                  <a:srgbClr val="FF0000"/>
                </a:solidFill>
              </a:rPr>
              <a:t>: None.</a:t>
            </a:r>
            <a:endParaRPr lang="en-US" sz="1800" dirty="0">
              <a:solidFill>
                <a:srgbClr val="FF0000"/>
              </a:solidFill>
            </a:endParaRPr>
          </a:p>
          <a:p>
            <a:endParaRPr lang="en-US" sz="1800" dirty="0" smtClean="0"/>
          </a:p>
          <a:p>
            <a:endParaRPr lang="en-US" sz="1800" dirty="0" smtClean="0"/>
          </a:p>
          <a:p>
            <a:endParaRPr lang="en-GB" sz="1800" dirty="0"/>
          </a:p>
        </p:txBody>
      </p:sp>
      <p:sp>
        <p:nvSpPr>
          <p:cNvPr id="4" name="Slide Number Placeholder 3"/>
          <p:cNvSpPr>
            <a:spLocks noGrp="1"/>
          </p:cNvSpPr>
          <p:nvPr>
            <p:ph type="sldNum" sz="quarter" idx="12"/>
          </p:nvPr>
        </p:nvSpPr>
        <p:spPr/>
        <p:txBody>
          <a:bodyPr/>
          <a:lstStyle/>
          <a:p>
            <a:fld id="{1E1151CB-FB55-4716-B9F1-041FE6398591}" type="slidenum">
              <a:rPr lang="en-US" smtClean="0"/>
              <a:pPr/>
              <a:t>9</a:t>
            </a:fld>
            <a:endParaRPr lang="en-US"/>
          </a:p>
        </p:txBody>
      </p:sp>
      <p:pic>
        <p:nvPicPr>
          <p:cNvPr id="6" name="Content Placeholder 5"/>
          <p:cNvPicPr>
            <a:picLocks noGrp="1" noChangeAspect="1"/>
          </p:cNvPicPr>
          <p:nvPr>
            <p:ph sz="half" idx="2"/>
          </p:nvPr>
        </p:nvPicPr>
        <p:blipFill>
          <a:blip r:embed="rId3"/>
          <a:stretch>
            <a:fillRect/>
          </a:stretch>
        </p:blipFill>
        <p:spPr>
          <a:xfrm>
            <a:off x="4668672" y="1676400"/>
            <a:ext cx="4038600" cy="1735942"/>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1472313773"/>
              </p:ext>
            </p:extLst>
          </p:nvPr>
        </p:nvGraphicFramePr>
        <p:xfrm>
          <a:off x="5205412" y="4044146"/>
          <a:ext cx="2871788" cy="685800"/>
        </p:xfrm>
        <a:graphic>
          <a:graphicData uri="http://schemas.openxmlformats.org/presentationml/2006/ole">
            <mc:AlternateContent xmlns:mc="http://schemas.openxmlformats.org/markup-compatibility/2006">
              <mc:Choice xmlns:v="urn:schemas-microsoft-com:vml" Requires="v">
                <p:oleObj spid="_x0000_s3085" name="Packager Shell Object" showAsIcon="1" r:id="rId4" imgW="2871000" imgH="685800" progId="Package">
                  <p:embed/>
                </p:oleObj>
              </mc:Choice>
              <mc:Fallback>
                <p:oleObj name="Packager Shell Object" showAsIcon="1" r:id="rId4" imgW="2871000" imgH="685800" progId="Package">
                  <p:embed/>
                  <p:pic>
                    <p:nvPicPr>
                      <p:cNvPr id="0" name=""/>
                      <p:cNvPicPr/>
                      <p:nvPr/>
                    </p:nvPicPr>
                    <p:blipFill>
                      <a:blip r:embed="rId5"/>
                      <a:stretch>
                        <a:fillRect/>
                      </a:stretch>
                    </p:blipFill>
                    <p:spPr>
                      <a:xfrm>
                        <a:off x="5205412" y="4044146"/>
                        <a:ext cx="2871788" cy="685800"/>
                      </a:xfrm>
                      <a:prstGeom prst="rect">
                        <a:avLst/>
                      </a:prstGeom>
                    </p:spPr>
                  </p:pic>
                </p:oleObj>
              </mc:Fallback>
            </mc:AlternateContent>
          </a:graphicData>
        </a:graphic>
      </p:graphicFrame>
    </p:spTree>
    <p:extLst>
      <p:ext uri="{BB962C8B-B14F-4D97-AF65-F5344CB8AC3E}">
        <p14:creationId xmlns:p14="http://schemas.microsoft.com/office/powerpoint/2010/main" val="2695478575"/>
      </p:ext>
    </p:extLst>
  </p:cSld>
  <p:clrMapOvr>
    <a:masterClrMapping/>
  </p:clrMapOvr>
</p:sld>
</file>

<file path=ppt/theme/theme1.xml><?xml version="1.0" encoding="utf-8"?>
<a:theme xmlns:a="http://schemas.openxmlformats.org/drawingml/2006/main" name="Baraton - 23 May 06">
  <a:themeElements>
    <a:clrScheme name="Baraton - 23 May 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araton - 23 May 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raton - 23 May 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aton - 23 May 0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aton - 23 May 0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aton - 23 May 0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aton - 23 May 0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aton - 23 May 0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aton - 23 May 0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aton - 23 May 0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aton - 23 May 0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aton - 23 May 0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aton - 23 May 0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aton - 23 May 0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720</Words>
  <Application>Microsoft Office PowerPoint</Application>
  <PresentationFormat>Bildschirmpräsentation (4:3)</PresentationFormat>
  <Paragraphs>141</Paragraphs>
  <Slides>15</Slides>
  <Notes>2</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15</vt:i4>
      </vt:variant>
    </vt:vector>
  </HeadingPairs>
  <TitlesOfParts>
    <vt:vector size="20" baseType="lpstr">
      <vt:lpstr>Arial</vt:lpstr>
      <vt:lpstr>Tahoma</vt:lpstr>
      <vt:lpstr>Times New Roman</vt:lpstr>
      <vt:lpstr>Baraton - 23 May 06</vt:lpstr>
      <vt:lpstr>Packager Shell Object</vt:lpstr>
      <vt:lpstr>PowerPoint-Präsentation</vt:lpstr>
      <vt:lpstr>Two important concepts</vt:lpstr>
      <vt:lpstr>Two important concepts</vt:lpstr>
      <vt:lpstr>Initial Site Information</vt:lpstr>
      <vt:lpstr>Average Daily Irradiation (EA)</vt:lpstr>
      <vt:lpstr>Case 1: 10m3/day/No Tank</vt:lpstr>
      <vt:lpstr>Water Produced/Consumed</vt:lpstr>
      <vt:lpstr>New Site Information</vt:lpstr>
      <vt:lpstr>Case 2: 16m3/day (Plus Tank)</vt:lpstr>
      <vt:lpstr>Water Produced/Consumed</vt:lpstr>
      <vt:lpstr>Case 3: 16m3/day (Plus batteries)</vt:lpstr>
      <vt:lpstr>Case 3: 16m3/day (Plus batteries)</vt:lpstr>
      <vt:lpstr>Water Produced/Consumed</vt:lpstr>
      <vt:lpstr>Comparison</vt:lpstr>
      <vt:lpstr>PowerPoint-Präsentation</vt:lpstr>
    </vt:vector>
  </TitlesOfParts>
  <Company>Davis &amp; Shirtliff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DAVIS &amp; SHIRTLIFF</dc:title>
  <dc:creator>Alec Davis</dc:creator>
  <cp:lastModifiedBy>Kai Reinecke</cp:lastModifiedBy>
  <cp:revision>500</cp:revision>
  <cp:lastPrinted>2002-07-25T08:46:36Z</cp:lastPrinted>
  <dcterms:created xsi:type="dcterms:W3CDTF">2002-07-10T12:31:36Z</dcterms:created>
  <dcterms:modified xsi:type="dcterms:W3CDTF">2016-06-17T15:04:20Z</dcterms:modified>
</cp:coreProperties>
</file>